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SKWFY6GD796A06HGQPR80LJB7NN0OAVR9X06NJDWXGORTFLT68BR0CJXFS6HP8IRBXM69OLRZH5D8IJJQEFT6FF78RMMWI5B8FOOZHB394063EE78D2A9FFD7B394CC6978D10F6" Type="http://schemas.microsoft.com/office/2006/relationships/officeDocumentMain" Target="NUL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715" r:id="rId2"/>
    <p:sldId id="716" r:id="rId3"/>
    <p:sldId id="725" r:id="rId4"/>
    <p:sldId id="717" r:id="rId5"/>
    <p:sldId id="718" r:id="rId6"/>
    <p:sldId id="726" r:id="rId7"/>
    <p:sldId id="719" r:id="rId8"/>
    <p:sldId id="720" r:id="rId9"/>
    <p:sldId id="727" r:id="rId10"/>
    <p:sldId id="728" r:id="rId11"/>
    <p:sldId id="744" r:id="rId12"/>
    <p:sldId id="748" r:id="rId13"/>
    <p:sldId id="721" r:id="rId14"/>
    <p:sldId id="722" r:id="rId15"/>
    <p:sldId id="729" r:id="rId16"/>
    <p:sldId id="730" r:id="rId17"/>
    <p:sldId id="745" r:id="rId18"/>
    <p:sldId id="723" r:id="rId19"/>
    <p:sldId id="724" r:id="rId20"/>
    <p:sldId id="731" r:id="rId21"/>
    <p:sldId id="732" r:id="rId22"/>
    <p:sldId id="733" r:id="rId23"/>
    <p:sldId id="746" r:id="rId24"/>
    <p:sldId id="750" r:id="rId25"/>
    <p:sldId id="753" r:id="rId26"/>
    <p:sldId id="752" r:id="rId27"/>
    <p:sldId id="751" r:id="rId28"/>
    <p:sldId id="737" r:id="rId29"/>
    <p:sldId id="736" r:id="rId30"/>
    <p:sldId id="738" r:id="rId31"/>
    <p:sldId id="739" r:id="rId32"/>
    <p:sldId id="740" r:id="rId33"/>
    <p:sldId id="741" r:id="rId34"/>
    <p:sldId id="742" r:id="rId35"/>
    <p:sldId id="743" r:id="rId36"/>
    <p:sldId id="734" r:id="rId37"/>
    <p:sldId id="735" r:id="rId38"/>
  </p:sldIdLst>
  <p:sldSz cx="12192000" cy="6858000"/>
  <p:notesSz cx="6797675" cy="9872663"/>
  <p:defaultTextStyle>
    <a:defPPr>
      <a:defRPr lang="en-US"/>
    </a:defPPr>
    <a:lvl1pPr marL="0" algn="l" defTabSz="377825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1pPr>
    <a:lvl2pPr marL="377825" algn="l" defTabSz="377825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2pPr>
    <a:lvl3pPr marL="755650" algn="l" defTabSz="377825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3pPr>
    <a:lvl4pPr marL="1134110" algn="l" defTabSz="377825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4pPr>
    <a:lvl5pPr marL="1511935" algn="l" defTabSz="377825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5pPr>
    <a:lvl6pPr marL="1889760" algn="l" defTabSz="377825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6pPr>
    <a:lvl7pPr marL="2267585" algn="l" defTabSz="377825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7pPr>
    <a:lvl8pPr marL="2646045" algn="l" defTabSz="377825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8pPr>
    <a:lvl9pPr marL="3023870" algn="l" defTabSz="377825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>
          <p15:clr>
            <a:srgbClr val="A4A3A4"/>
          </p15:clr>
        </p15:guide>
        <p15:guide id="2" pos="287">
          <p15:clr>
            <a:srgbClr val="A4A3A4"/>
          </p15:clr>
        </p15:guide>
        <p15:guide id="3" pos="7433">
          <p15:clr>
            <a:srgbClr val="A4A3A4"/>
          </p15:clr>
        </p15:guide>
        <p15:guide id="4" orient="horz" pos="278">
          <p15:clr>
            <a:srgbClr val="A4A3A4"/>
          </p15:clr>
        </p15:guide>
        <p15:guide id="5" pos="3870">
          <p15:clr>
            <a:srgbClr val="A4A3A4"/>
          </p15:clr>
        </p15:guide>
        <p15:guide id="6" pos="723">
          <p15:clr>
            <a:srgbClr val="A4A3A4"/>
          </p15:clr>
        </p15:guide>
        <p15:guide id="7" pos="69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E58"/>
    <a:srgbClr val="4270C7"/>
    <a:srgbClr val="1E53A4"/>
    <a:srgbClr val="1951A6"/>
    <a:srgbClr val="000000"/>
    <a:srgbClr val="002882"/>
    <a:srgbClr val="D80C18"/>
    <a:srgbClr val="7F7F7F"/>
    <a:srgbClr val="589AD7"/>
    <a:srgbClr val="3F6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50" autoAdjust="0"/>
  </p:normalViewPr>
  <p:slideViewPr>
    <p:cSldViewPr snapToGrid="0" snapToObjects="1" showGuides="1">
      <p:cViewPr varScale="1">
        <p:scale>
          <a:sx n="63" d="100"/>
          <a:sy n="63" d="100"/>
        </p:scale>
        <p:origin x="804" y="32"/>
      </p:cViewPr>
      <p:guideLst>
        <p:guide orient="horz" pos="2172"/>
        <p:guide pos="287"/>
        <p:guide pos="7433"/>
        <p:guide orient="horz" pos="278"/>
        <p:guide pos="3870"/>
        <p:guide pos="723"/>
        <p:guide pos="6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1ECF92-0DC4-483B-9AC2-4D40AAF7D9D6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27AEB2F-DBAB-4572-9F5A-CB86F5DDA095}">
      <dgm:prSet phldrT="[文本]"/>
      <dgm:spPr/>
      <dgm:t>
        <a:bodyPr/>
        <a:lstStyle/>
        <a:p>
          <a:r>
            <a:rPr lang="zh-CN" altLang="en-US" dirty="0"/>
            <a:t>传播目标</a:t>
          </a:r>
        </a:p>
      </dgm:t>
    </dgm:pt>
    <dgm:pt modelId="{C3377A41-CC81-454B-A519-0ECCF316E5DC}" type="parTrans" cxnId="{A3FC468C-6759-4A66-84BA-A0C32770C757}">
      <dgm:prSet/>
      <dgm:spPr/>
      <dgm:t>
        <a:bodyPr/>
        <a:lstStyle/>
        <a:p>
          <a:endParaRPr lang="zh-CN" altLang="en-US"/>
        </a:p>
      </dgm:t>
    </dgm:pt>
    <dgm:pt modelId="{E357E0BE-F49F-4AB8-A568-80F8CD56A258}" type="sibTrans" cxnId="{A3FC468C-6759-4A66-84BA-A0C32770C757}">
      <dgm:prSet/>
      <dgm:spPr/>
      <dgm:t>
        <a:bodyPr/>
        <a:lstStyle/>
        <a:p>
          <a:endParaRPr lang="zh-CN" altLang="en-US"/>
        </a:p>
      </dgm:t>
    </dgm:pt>
    <dgm:pt modelId="{9A2750E2-925B-4846-86B2-A330AAA14E69}">
      <dgm:prSet phldrT="[文本]"/>
      <dgm:spPr/>
      <dgm:t>
        <a:bodyPr/>
        <a:lstStyle/>
        <a:p>
          <a:r>
            <a:rPr lang="zh-CN" altLang="en-US" dirty="0"/>
            <a:t>内容结构</a:t>
          </a:r>
        </a:p>
      </dgm:t>
    </dgm:pt>
    <dgm:pt modelId="{222A5DF7-7FA2-4DFA-B4A6-D41A216F7FFE}" type="parTrans" cxnId="{4D6877E0-745A-42D8-A95C-803B99CA31B3}">
      <dgm:prSet/>
      <dgm:spPr/>
      <dgm:t>
        <a:bodyPr/>
        <a:lstStyle/>
        <a:p>
          <a:endParaRPr lang="zh-CN" altLang="en-US"/>
        </a:p>
      </dgm:t>
    </dgm:pt>
    <dgm:pt modelId="{7D9D92DE-DFA5-45E1-8C17-B9FE7DB3D17F}" type="sibTrans" cxnId="{4D6877E0-745A-42D8-A95C-803B99CA31B3}">
      <dgm:prSet/>
      <dgm:spPr/>
      <dgm:t>
        <a:bodyPr/>
        <a:lstStyle/>
        <a:p>
          <a:endParaRPr lang="zh-CN" altLang="en-US"/>
        </a:p>
      </dgm:t>
    </dgm:pt>
    <dgm:pt modelId="{821FFCE5-CA39-43CA-A9A2-E802EE904736}">
      <dgm:prSet phldrT="[文本]"/>
      <dgm:spPr/>
      <dgm:t>
        <a:bodyPr/>
        <a:lstStyle/>
        <a:p>
          <a:r>
            <a:rPr lang="zh-CN" altLang="en-US" dirty="0"/>
            <a:t>遣词行文</a:t>
          </a:r>
        </a:p>
      </dgm:t>
    </dgm:pt>
    <dgm:pt modelId="{C006787F-D561-43DE-B353-685F2021252D}" type="parTrans" cxnId="{1A3703D5-1D36-4B5E-B151-8E850DE5DED3}">
      <dgm:prSet/>
      <dgm:spPr/>
      <dgm:t>
        <a:bodyPr/>
        <a:lstStyle/>
        <a:p>
          <a:endParaRPr lang="zh-CN" altLang="en-US"/>
        </a:p>
      </dgm:t>
    </dgm:pt>
    <dgm:pt modelId="{3F829304-8C76-4D69-ACD4-794197E9384D}" type="sibTrans" cxnId="{1A3703D5-1D36-4B5E-B151-8E850DE5DED3}">
      <dgm:prSet/>
      <dgm:spPr/>
      <dgm:t>
        <a:bodyPr/>
        <a:lstStyle/>
        <a:p>
          <a:endParaRPr lang="zh-CN" altLang="en-US"/>
        </a:p>
      </dgm:t>
    </dgm:pt>
    <dgm:pt modelId="{7305D111-9FA5-484B-A9D1-55479E097820}">
      <dgm:prSet phldrT="[文本]"/>
      <dgm:spPr/>
      <dgm:t>
        <a:bodyPr/>
        <a:lstStyle/>
        <a:p>
          <a:r>
            <a:rPr lang="zh-CN" altLang="en-US" dirty="0"/>
            <a:t>品质细节</a:t>
          </a:r>
        </a:p>
      </dgm:t>
    </dgm:pt>
    <dgm:pt modelId="{6DFFB521-AB7D-4547-9F4C-2CFE0CC4F951}" type="parTrans" cxnId="{C9DAB873-45E9-4DA3-B728-169DD82BE589}">
      <dgm:prSet/>
      <dgm:spPr/>
      <dgm:t>
        <a:bodyPr/>
        <a:lstStyle/>
        <a:p>
          <a:endParaRPr lang="zh-CN" altLang="en-US"/>
        </a:p>
      </dgm:t>
    </dgm:pt>
    <dgm:pt modelId="{0D4E6595-F326-4EF7-A154-B4C985568DBA}" type="sibTrans" cxnId="{C9DAB873-45E9-4DA3-B728-169DD82BE589}">
      <dgm:prSet/>
      <dgm:spPr/>
      <dgm:t>
        <a:bodyPr/>
        <a:lstStyle/>
        <a:p>
          <a:endParaRPr lang="zh-CN" altLang="en-US"/>
        </a:p>
      </dgm:t>
    </dgm:pt>
    <dgm:pt modelId="{6980D202-2509-4361-B4A1-247235AEC772}" type="pres">
      <dgm:prSet presAssocID="{F31ECF92-0DC4-483B-9AC2-4D40AAF7D9D6}" presName="rootnode" presStyleCnt="0">
        <dgm:presLayoutVars>
          <dgm:chMax/>
          <dgm:chPref/>
          <dgm:dir/>
          <dgm:animLvl val="lvl"/>
        </dgm:presLayoutVars>
      </dgm:prSet>
      <dgm:spPr/>
    </dgm:pt>
    <dgm:pt modelId="{8D18F8DA-DBCB-4996-8686-21E516B8C090}" type="pres">
      <dgm:prSet presAssocID="{C27AEB2F-DBAB-4572-9F5A-CB86F5DDA095}" presName="composite" presStyleCnt="0"/>
      <dgm:spPr/>
    </dgm:pt>
    <dgm:pt modelId="{D146B99F-3E82-4D56-8337-971AA01B0B9D}" type="pres">
      <dgm:prSet presAssocID="{C27AEB2F-DBAB-4572-9F5A-CB86F5DDA095}" presName="bentUpArrow1" presStyleLbl="alignImgPlace1" presStyleIdx="0" presStyleCnt="3"/>
      <dgm:spPr/>
    </dgm:pt>
    <dgm:pt modelId="{FE8B7AD9-C4B0-4F4D-BB9A-BC3F01954CC1}" type="pres">
      <dgm:prSet presAssocID="{C27AEB2F-DBAB-4572-9F5A-CB86F5DDA09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D45B916B-ABC8-40E5-8F9B-E18D3C36061D}" type="pres">
      <dgm:prSet presAssocID="{C27AEB2F-DBAB-4572-9F5A-CB86F5DDA095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248D12C-4EFA-4049-B48C-09C6EBEF2395}" type="pres">
      <dgm:prSet presAssocID="{E357E0BE-F49F-4AB8-A568-80F8CD56A258}" presName="sibTrans" presStyleCnt="0"/>
      <dgm:spPr/>
    </dgm:pt>
    <dgm:pt modelId="{18307B6F-A756-47B1-A04D-ED86F3604309}" type="pres">
      <dgm:prSet presAssocID="{9A2750E2-925B-4846-86B2-A330AAA14E69}" presName="composite" presStyleCnt="0"/>
      <dgm:spPr/>
    </dgm:pt>
    <dgm:pt modelId="{88A724BA-8023-49CA-9BA7-CCB37D906AD4}" type="pres">
      <dgm:prSet presAssocID="{9A2750E2-925B-4846-86B2-A330AAA14E69}" presName="bentUpArrow1" presStyleLbl="alignImgPlace1" presStyleIdx="1" presStyleCnt="3"/>
      <dgm:spPr/>
    </dgm:pt>
    <dgm:pt modelId="{6744EDBA-094E-4244-947A-5EE3002224B5}" type="pres">
      <dgm:prSet presAssocID="{9A2750E2-925B-4846-86B2-A330AAA14E69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55D03C92-B0E6-482A-92F7-1F198B5B4EA5}" type="pres">
      <dgm:prSet presAssocID="{9A2750E2-925B-4846-86B2-A330AAA14E69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02A9919-15CD-48E5-9FB5-1C439CA37966}" type="pres">
      <dgm:prSet presAssocID="{7D9D92DE-DFA5-45E1-8C17-B9FE7DB3D17F}" presName="sibTrans" presStyleCnt="0"/>
      <dgm:spPr/>
    </dgm:pt>
    <dgm:pt modelId="{22206C2E-06F2-43D9-A38A-2FAE310EC46D}" type="pres">
      <dgm:prSet presAssocID="{821FFCE5-CA39-43CA-A9A2-E802EE904736}" presName="composite" presStyleCnt="0"/>
      <dgm:spPr/>
    </dgm:pt>
    <dgm:pt modelId="{56A79846-BCD7-4C56-88F7-59E686201698}" type="pres">
      <dgm:prSet presAssocID="{821FFCE5-CA39-43CA-A9A2-E802EE904736}" presName="bentUpArrow1" presStyleLbl="alignImgPlace1" presStyleIdx="2" presStyleCnt="3"/>
      <dgm:spPr/>
    </dgm:pt>
    <dgm:pt modelId="{2B26B830-A540-413F-A785-2F2088D2743B}" type="pres">
      <dgm:prSet presAssocID="{821FFCE5-CA39-43CA-A9A2-E802EE904736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CAD13E33-23B9-4A14-9B25-BFB7A7CCA8C4}" type="pres">
      <dgm:prSet presAssocID="{821FFCE5-CA39-43CA-A9A2-E802EE90473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490DAB9-8354-430D-9D36-57CB654DE6DD}" type="pres">
      <dgm:prSet presAssocID="{3F829304-8C76-4D69-ACD4-794197E9384D}" presName="sibTrans" presStyleCnt="0"/>
      <dgm:spPr/>
    </dgm:pt>
    <dgm:pt modelId="{319252A7-E54D-4A77-9684-7B85B2181587}" type="pres">
      <dgm:prSet presAssocID="{7305D111-9FA5-484B-A9D1-55479E097820}" presName="composite" presStyleCnt="0"/>
      <dgm:spPr/>
    </dgm:pt>
    <dgm:pt modelId="{BBCF345A-F1DE-454B-9E1E-111F1A2F2092}" type="pres">
      <dgm:prSet presAssocID="{7305D111-9FA5-484B-A9D1-55479E097820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DEB32D12-E993-4765-ACF4-510A18CBCB8F}" type="presOf" srcId="{7305D111-9FA5-484B-A9D1-55479E097820}" destId="{BBCF345A-F1DE-454B-9E1E-111F1A2F2092}" srcOrd="0" destOrd="0" presId="urn:microsoft.com/office/officeart/2005/8/layout/StepDownProcess"/>
    <dgm:cxn modelId="{ADFDA31B-A023-4B46-8AD7-FA420557E0F9}" type="presOf" srcId="{821FFCE5-CA39-43CA-A9A2-E802EE904736}" destId="{2B26B830-A540-413F-A785-2F2088D2743B}" srcOrd="0" destOrd="0" presId="urn:microsoft.com/office/officeart/2005/8/layout/StepDownProcess"/>
    <dgm:cxn modelId="{C9DAB873-45E9-4DA3-B728-169DD82BE589}" srcId="{F31ECF92-0DC4-483B-9AC2-4D40AAF7D9D6}" destId="{7305D111-9FA5-484B-A9D1-55479E097820}" srcOrd="3" destOrd="0" parTransId="{6DFFB521-AB7D-4547-9F4C-2CFE0CC4F951}" sibTransId="{0D4E6595-F326-4EF7-A154-B4C985568DBA}"/>
    <dgm:cxn modelId="{A3FC468C-6759-4A66-84BA-A0C32770C757}" srcId="{F31ECF92-0DC4-483B-9AC2-4D40AAF7D9D6}" destId="{C27AEB2F-DBAB-4572-9F5A-CB86F5DDA095}" srcOrd="0" destOrd="0" parTransId="{C3377A41-CC81-454B-A519-0ECCF316E5DC}" sibTransId="{E357E0BE-F49F-4AB8-A568-80F8CD56A258}"/>
    <dgm:cxn modelId="{38B71FC7-378E-4461-856E-FF44A86339CF}" type="presOf" srcId="{C27AEB2F-DBAB-4572-9F5A-CB86F5DDA095}" destId="{FE8B7AD9-C4B0-4F4D-BB9A-BC3F01954CC1}" srcOrd="0" destOrd="0" presId="urn:microsoft.com/office/officeart/2005/8/layout/StepDownProcess"/>
    <dgm:cxn modelId="{1A3703D5-1D36-4B5E-B151-8E850DE5DED3}" srcId="{F31ECF92-0DC4-483B-9AC2-4D40AAF7D9D6}" destId="{821FFCE5-CA39-43CA-A9A2-E802EE904736}" srcOrd="2" destOrd="0" parTransId="{C006787F-D561-43DE-B353-685F2021252D}" sibTransId="{3F829304-8C76-4D69-ACD4-794197E9384D}"/>
    <dgm:cxn modelId="{4D6877E0-745A-42D8-A95C-803B99CA31B3}" srcId="{F31ECF92-0DC4-483B-9AC2-4D40AAF7D9D6}" destId="{9A2750E2-925B-4846-86B2-A330AAA14E69}" srcOrd="1" destOrd="0" parTransId="{222A5DF7-7FA2-4DFA-B4A6-D41A216F7FFE}" sibTransId="{7D9D92DE-DFA5-45E1-8C17-B9FE7DB3D17F}"/>
    <dgm:cxn modelId="{A1B6E2E2-24B8-4A49-BB66-E557D75ED57B}" type="presOf" srcId="{F31ECF92-0DC4-483B-9AC2-4D40AAF7D9D6}" destId="{6980D202-2509-4361-B4A1-247235AEC772}" srcOrd="0" destOrd="0" presId="urn:microsoft.com/office/officeart/2005/8/layout/StepDownProcess"/>
    <dgm:cxn modelId="{9C1911FD-BD6D-472D-9716-2F61AEE60652}" type="presOf" srcId="{9A2750E2-925B-4846-86B2-A330AAA14E69}" destId="{6744EDBA-094E-4244-947A-5EE3002224B5}" srcOrd="0" destOrd="0" presId="urn:microsoft.com/office/officeart/2005/8/layout/StepDownProcess"/>
    <dgm:cxn modelId="{E878A839-842A-4729-A78E-B2C6B9D90C27}" type="presParOf" srcId="{6980D202-2509-4361-B4A1-247235AEC772}" destId="{8D18F8DA-DBCB-4996-8686-21E516B8C090}" srcOrd="0" destOrd="0" presId="urn:microsoft.com/office/officeart/2005/8/layout/StepDownProcess"/>
    <dgm:cxn modelId="{F66D978F-183B-4D9C-A905-18044A217C4B}" type="presParOf" srcId="{8D18F8DA-DBCB-4996-8686-21E516B8C090}" destId="{D146B99F-3E82-4D56-8337-971AA01B0B9D}" srcOrd="0" destOrd="0" presId="urn:microsoft.com/office/officeart/2005/8/layout/StepDownProcess"/>
    <dgm:cxn modelId="{CAD06747-9AA5-4834-A1E3-8018D0AFC0C1}" type="presParOf" srcId="{8D18F8DA-DBCB-4996-8686-21E516B8C090}" destId="{FE8B7AD9-C4B0-4F4D-BB9A-BC3F01954CC1}" srcOrd="1" destOrd="0" presId="urn:microsoft.com/office/officeart/2005/8/layout/StepDownProcess"/>
    <dgm:cxn modelId="{6638B3D1-6F4E-4983-9716-C4876692735D}" type="presParOf" srcId="{8D18F8DA-DBCB-4996-8686-21E516B8C090}" destId="{D45B916B-ABC8-40E5-8F9B-E18D3C36061D}" srcOrd="2" destOrd="0" presId="urn:microsoft.com/office/officeart/2005/8/layout/StepDownProcess"/>
    <dgm:cxn modelId="{B49F7C05-EC35-4800-90DA-CA4C4A4B00EE}" type="presParOf" srcId="{6980D202-2509-4361-B4A1-247235AEC772}" destId="{7248D12C-4EFA-4049-B48C-09C6EBEF2395}" srcOrd="1" destOrd="0" presId="urn:microsoft.com/office/officeart/2005/8/layout/StepDownProcess"/>
    <dgm:cxn modelId="{72D1A6C1-93FC-44DA-A81E-4A148A67C8E2}" type="presParOf" srcId="{6980D202-2509-4361-B4A1-247235AEC772}" destId="{18307B6F-A756-47B1-A04D-ED86F3604309}" srcOrd="2" destOrd="0" presId="urn:microsoft.com/office/officeart/2005/8/layout/StepDownProcess"/>
    <dgm:cxn modelId="{844CD9F7-22C9-435F-A036-26CFB0B4FFFB}" type="presParOf" srcId="{18307B6F-A756-47B1-A04D-ED86F3604309}" destId="{88A724BA-8023-49CA-9BA7-CCB37D906AD4}" srcOrd="0" destOrd="0" presId="urn:microsoft.com/office/officeart/2005/8/layout/StepDownProcess"/>
    <dgm:cxn modelId="{8BD8D94F-54D5-4F96-8D49-5AA45AF44FA9}" type="presParOf" srcId="{18307B6F-A756-47B1-A04D-ED86F3604309}" destId="{6744EDBA-094E-4244-947A-5EE3002224B5}" srcOrd="1" destOrd="0" presId="urn:microsoft.com/office/officeart/2005/8/layout/StepDownProcess"/>
    <dgm:cxn modelId="{4BA05D05-7A93-4F5C-8DCA-0D2EE8A95050}" type="presParOf" srcId="{18307B6F-A756-47B1-A04D-ED86F3604309}" destId="{55D03C92-B0E6-482A-92F7-1F198B5B4EA5}" srcOrd="2" destOrd="0" presId="urn:microsoft.com/office/officeart/2005/8/layout/StepDownProcess"/>
    <dgm:cxn modelId="{B7D21BB2-1E57-4A1B-B0DA-9A69F2B079A8}" type="presParOf" srcId="{6980D202-2509-4361-B4A1-247235AEC772}" destId="{D02A9919-15CD-48E5-9FB5-1C439CA37966}" srcOrd="3" destOrd="0" presId="urn:microsoft.com/office/officeart/2005/8/layout/StepDownProcess"/>
    <dgm:cxn modelId="{23421E96-34BA-4E2F-A890-BF8E61EFE508}" type="presParOf" srcId="{6980D202-2509-4361-B4A1-247235AEC772}" destId="{22206C2E-06F2-43D9-A38A-2FAE310EC46D}" srcOrd="4" destOrd="0" presId="urn:microsoft.com/office/officeart/2005/8/layout/StepDownProcess"/>
    <dgm:cxn modelId="{34D5EE51-1D5F-4635-ADD6-BE0BEDC6956C}" type="presParOf" srcId="{22206C2E-06F2-43D9-A38A-2FAE310EC46D}" destId="{56A79846-BCD7-4C56-88F7-59E686201698}" srcOrd="0" destOrd="0" presId="urn:microsoft.com/office/officeart/2005/8/layout/StepDownProcess"/>
    <dgm:cxn modelId="{C2CB44F3-BA1A-4B60-AB40-48EBCEB77E04}" type="presParOf" srcId="{22206C2E-06F2-43D9-A38A-2FAE310EC46D}" destId="{2B26B830-A540-413F-A785-2F2088D2743B}" srcOrd="1" destOrd="0" presId="urn:microsoft.com/office/officeart/2005/8/layout/StepDownProcess"/>
    <dgm:cxn modelId="{87714F4C-123D-472B-B737-E83681D10677}" type="presParOf" srcId="{22206C2E-06F2-43D9-A38A-2FAE310EC46D}" destId="{CAD13E33-23B9-4A14-9B25-BFB7A7CCA8C4}" srcOrd="2" destOrd="0" presId="urn:microsoft.com/office/officeart/2005/8/layout/StepDownProcess"/>
    <dgm:cxn modelId="{999846E3-6AEE-483E-B79A-9F2EC6F4C1F3}" type="presParOf" srcId="{6980D202-2509-4361-B4A1-247235AEC772}" destId="{3490DAB9-8354-430D-9D36-57CB654DE6DD}" srcOrd="5" destOrd="0" presId="urn:microsoft.com/office/officeart/2005/8/layout/StepDownProcess"/>
    <dgm:cxn modelId="{28652E75-D5FD-4E11-911F-6ECBA34364EA}" type="presParOf" srcId="{6980D202-2509-4361-B4A1-247235AEC772}" destId="{319252A7-E54D-4A77-9684-7B85B2181587}" srcOrd="6" destOrd="0" presId="urn:microsoft.com/office/officeart/2005/8/layout/StepDownProcess"/>
    <dgm:cxn modelId="{ADD35771-B2E5-4857-8604-3B677970D583}" type="presParOf" srcId="{319252A7-E54D-4A77-9684-7B85B2181587}" destId="{BBCF345A-F1DE-454B-9E1E-111F1A2F209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6B99F-3E82-4D56-8337-971AA01B0B9D}">
      <dsp:nvSpPr>
        <dsp:cNvPr id="0" name=""/>
        <dsp:cNvSpPr/>
      </dsp:nvSpPr>
      <dsp:spPr>
        <a:xfrm rot="5400000">
          <a:off x="442037" y="991795"/>
          <a:ext cx="886454" cy="10091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B7AD9-C4B0-4F4D-BB9A-BC3F01954CC1}">
      <dsp:nvSpPr>
        <dsp:cNvPr id="0" name=""/>
        <dsp:cNvSpPr/>
      </dsp:nvSpPr>
      <dsp:spPr>
        <a:xfrm>
          <a:off x="207180" y="9142"/>
          <a:ext cx="1492267" cy="1044539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传播目标</a:t>
          </a:r>
        </a:p>
      </dsp:txBody>
      <dsp:txXfrm>
        <a:off x="258179" y="60141"/>
        <a:ext cx="1390269" cy="942541"/>
      </dsp:txXfrm>
    </dsp:sp>
    <dsp:sp modelId="{D45B916B-ABC8-40E5-8F9B-E18D3C36061D}">
      <dsp:nvSpPr>
        <dsp:cNvPr id="0" name=""/>
        <dsp:cNvSpPr/>
      </dsp:nvSpPr>
      <dsp:spPr>
        <a:xfrm>
          <a:off x="1699448" y="108762"/>
          <a:ext cx="1085333" cy="84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724BA-8023-49CA-9BA7-CCB37D906AD4}">
      <dsp:nvSpPr>
        <dsp:cNvPr id="0" name=""/>
        <dsp:cNvSpPr/>
      </dsp:nvSpPr>
      <dsp:spPr>
        <a:xfrm rot="5400000">
          <a:off x="1679285" y="2165157"/>
          <a:ext cx="886454" cy="10091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58866"/>
            <a:satOff val="21536"/>
            <a:lumOff val="62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4EDBA-094E-4244-947A-5EE3002224B5}">
      <dsp:nvSpPr>
        <dsp:cNvPr id="0" name=""/>
        <dsp:cNvSpPr/>
      </dsp:nvSpPr>
      <dsp:spPr>
        <a:xfrm>
          <a:off x="1444429" y="1182504"/>
          <a:ext cx="1492267" cy="1044539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内容结构</a:t>
          </a:r>
        </a:p>
      </dsp:txBody>
      <dsp:txXfrm>
        <a:off x="1495428" y="1233503"/>
        <a:ext cx="1390269" cy="942541"/>
      </dsp:txXfrm>
    </dsp:sp>
    <dsp:sp modelId="{55D03C92-B0E6-482A-92F7-1F198B5B4EA5}">
      <dsp:nvSpPr>
        <dsp:cNvPr id="0" name=""/>
        <dsp:cNvSpPr/>
      </dsp:nvSpPr>
      <dsp:spPr>
        <a:xfrm>
          <a:off x="2936697" y="1282125"/>
          <a:ext cx="1085333" cy="84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79846-BCD7-4C56-88F7-59E686201698}">
      <dsp:nvSpPr>
        <dsp:cNvPr id="0" name=""/>
        <dsp:cNvSpPr/>
      </dsp:nvSpPr>
      <dsp:spPr>
        <a:xfrm rot="5400000">
          <a:off x="2916534" y="3338519"/>
          <a:ext cx="886454" cy="10091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17733"/>
            <a:satOff val="43071"/>
            <a:lumOff val="125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6B830-A540-413F-A785-2F2088D2743B}">
      <dsp:nvSpPr>
        <dsp:cNvPr id="0" name=""/>
        <dsp:cNvSpPr/>
      </dsp:nvSpPr>
      <dsp:spPr>
        <a:xfrm>
          <a:off x="2681677" y="2355866"/>
          <a:ext cx="1492267" cy="1044539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遣词行文</a:t>
          </a:r>
        </a:p>
      </dsp:txBody>
      <dsp:txXfrm>
        <a:off x="2732676" y="2406865"/>
        <a:ext cx="1390269" cy="942541"/>
      </dsp:txXfrm>
    </dsp:sp>
    <dsp:sp modelId="{CAD13E33-23B9-4A14-9B25-BFB7A7CCA8C4}">
      <dsp:nvSpPr>
        <dsp:cNvPr id="0" name=""/>
        <dsp:cNvSpPr/>
      </dsp:nvSpPr>
      <dsp:spPr>
        <a:xfrm>
          <a:off x="4173945" y="2455487"/>
          <a:ext cx="1085333" cy="84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F345A-F1DE-454B-9E1E-111F1A2F2092}">
      <dsp:nvSpPr>
        <dsp:cNvPr id="0" name=""/>
        <dsp:cNvSpPr/>
      </dsp:nvSpPr>
      <dsp:spPr>
        <a:xfrm>
          <a:off x="3918926" y="3529228"/>
          <a:ext cx="1492267" cy="104453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品质细节</a:t>
          </a:r>
        </a:p>
      </dsp:txBody>
      <dsp:txXfrm>
        <a:off x="3969925" y="3580227"/>
        <a:ext cx="1390269" cy="942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90204" pitchFamily="34" charset="0"/>
              </a:rPr>
              <a:t>2020/8/14</a:t>
            </a:fld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90204" pitchFamily="34" charset="0"/>
              </a:rPr>
              <a:t>‹#›</a:t>
            </a:fld>
            <a:endParaRPr lang="zh-CN" altLang="en-US"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1" y="0"/>
            <a:ext cx="2944086" cy="4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90204" pitchFamily="34" charset="0"/>
              <a:buNone/>
              <a:defRPr sz="1200">
                <a:latin typeface="Arial" panose="020B0604020202090204" pitchFamily="34" charset="0"/>
                <a:ea typeface="MS PGothic" panose="020B0600070205080204" charset="-128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ym typeface="MS PGothic" panose="020B0600070205080204" charset="-128"/>
            </a:endParaRPr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869" y="0"/>
            <a:ext cx="2947233" cy="4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90204" pitchFamily="34" charset="0"/>
              <a:buNone/>
              <a:defRPr>
                <a:latin typeface="Arial" panose="020B0604020202090204" pitchFamily="34" charset="0"/>
                <a:ea typeface="MS PGothic" panose="020B0600070205080204" charset="-128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A25C020-4514-466A-9B9E-7D41CCDD4C29}" type="datetime1">
              <a:rPr lang="zh-CN" altLang="en-US" sz="1800" smtClean="0">
                <a:sym typeface="MS PGothic" panose="020B0600070205080204" charset="-128"/>
              </a:rPr>
              <a:t>2020/8/14</a:t>
            </a:fld>
            <a:endParaRPr lang="zh-CN" altLang="en-US" sz="1200">
              <a:sym typeface="MS PGothic" panose="020B0600070205080204" charset="-128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" name="备注占位符 4"/>
          <p:cNvSpPr>
            <a:spLocks noGrp="1" noRot="1" noChangeAspect="1" noChangeArrowheads="1"/>
          </p:cNvSpPr>
          <p:nvPr/>
        </p:nvSpPr>
        <p:spPr bwMode="auto">
          <a:xfrm>
            <a:off x="679768" y="4751219"/>
            <a:ext cx="5438140" cy="388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MS PGothic" panose="020B060007020508020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MS PGothic" panose="020B060007020508020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MS PGothic" panose="020B060007020508020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MS PGothic" panose="020B060007020508020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MS PGothic" panose="020B060007020508020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MS PGothic" panose="020B0600070205080204" charset="-128"/>
              </a:rPr>
              <a:t>单击此处编辑母版文本样式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MS PGothic" panose="020B0600070205080204" charset="-128"/>
              </a:rPr>
              <a:t>第二级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MS PGothic" panose="020B0600070205080204" charset="-128"/>
              </a:rPr>
              <a:t>第三级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MS PGothic" panose="020B0600070205080204" charset="-128"/>
              </a:rPr>
              <a:t>第四级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  <a:sym typeface="MS PGothic" panose="020B0600070205080204" charset="-128"/>
              </a:rPr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7316"/>
            <a:ext cx="2944086" cy="4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90204" pitchFamily="34" charset="0"/>
              <a:buNone/>
              <a:defRPr sz="1200">
                <a:latin typeface="Arial" panose="020B0604020202090204" pitchFamily="34" charset="0"/>
                <a:ea typeface="MS PGothic" panose="020B0600070205080204" charset="-128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ym typeface="MS PGothic" panose="020B0600070205080204" charset="-128"/>
            </a:endParaRPr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869" y="9377316"/>
            <a:ext cx="2947233" cy="4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90204" pitchFamily="34" charset="0"/>
              <a:buNone/>
              <a:defRPr>
                <a:latin typeface="Arial" panose="020B0604020202090204" pitchFamily="34" charset="0"/>
                <a:ea typeface="MS PGothic" panose="020B0600070205080204" charset="-128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36FDFD0-D77B-4638-A87A-287EB8E555BE}" type="slidenum">
              <a:rPr lang="zh-CN" altLang="en-US" sz="1800" smtClean="0">
                <a:sym typeface="MS PGothic" panose="020B0600070205080204" charset="-128"/>
              </a:rPr>
              <a:t>‹#›</a:t>
            </a:fld>
            <a:endParaRPr lang="zh-CN" altLang="en-US" sz="1200">
              <a:sym typeface="MS PGothic" panose="020B060007020508020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1889760" algn="l" defTabSz="75565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6pPr>
    <a:lvl7pPr marL="2267585" algn="l" defTabSz="75565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7pPr>
    <a:lvl8pPr marL="2646045" algn="l" defTabSz="75565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8pPr>
    <a:lvl9pPr marL="3023870" algn="l" defTabSz="75565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36563" y="1233488"/>
            <a:ext cx="5924550" cy="3332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736FDFD0-D77B-4638-A87A-287EB8E555B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MS PGothic" panose="020B0600070205080204" charset="-128"/>
                <a:cs typeface="+mn-cs"/>
                <a:sym typeface="MS PGothic" panose="020B0600070205080204" charset="-128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MS PGothic" panose="020B0600070205080204" charset="-128"/>
              <a:cs typeface="+mn-cs"/>
              <a:sym typeface="MS PGothic" panose="020B060007020508020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https://www.zhihu.com/question/407709379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36FDFD0-D77B-4638-A87A-287EB8E555BE}" type="slidenum">
              <a:rPr lang="zh-CN" altLang="en-US" sz="1800" smtClean="0">
                <a:sym typeface="MS PGothic" panose="020B0600070205080204" charset="-128"/>
              </a:rPr>
              <a:t>12</a:t>
            </a:fld>
            <a:endParaRPr lang="zh-CN" altLang="en-US" sz="1200">
              <a:sym typeface="MS PGothic" panose="020B060007020508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261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36FDFD0-D77B-4638-A87A-287EB8E555BE}" type="slidenum">
              <a:rPr lang="zh-CN" altLang="en-US" sz="1800" smtClean="0">
                <a:sym typeface="MS PGothic" panose="020B0600070205080204" charset="-128"/>
              </a:rPr>
              <a:t>14</a:t>
            </a:fld>
            <a:endParaRPr lang="zh-CN" altLang="en-US" sz="1200">
              <a:sym typeface="MS PGothic" panose="020B060007020508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434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3444" y="2686017"/>
            <a:ext cx="8441218" cy="845906"/>
          </a:xfrm>
        </p:spPr>
        <p:txBody>
          <a:bodyPr anchor="b">
            <a:noAutofit/>
          </a:bodyPr>
          <a:lstStyle>
            <a:lvl1pPr>
              <a:lnSpc>
                <a:spcPct val="120000"/>
              </a:lnSpc>
              <a:defRPr sz="4800" b="0" baseline="0">
                <a:solidFill>
                  <a:schemeClr val="tx1"/>
                </a:solidFill>
                <a:latin typeface="方正正粗黑简体" panose="02000000000000000000" charset="-122"/>
                <a:ea typeface="方正正粗黑简体" panose="02000000000000000000" charset="-122"/>
              </a:defRPr>
            </a:lvl1pPr>
          </a:lstStyle>
          <a:p>
            <a:r>
              <a:rPr lang="zh-CN" altLang="en-US" dirty="0"/>
              <a:t>点击修改标题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3444" y="3904994"/>
            <a:ext cx="6535271" cy="83381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  <a:latin typeface="(使用中文字体)"/>
                <a:ea typeface="方正正粗黑简体" panose="02000000000000000000" charset="-122"/>
              </a:defRPr>
            </a:lvl1pPr>
            <a:lvl2pPr marL="553085" indent="0">
              <a:buNone/>
              <a:defRPr>
                <a:solidFill>
                  <a:srgbClr val="FF0000"/>
                </a:solidFill>
              </a:defRPr>
            </a:lvl2pPr>
            <a:lvl3pPr marL="1105535" indent="0">
              <a:buNone/>
              <a:defRPr>
                <a:solidFill>
                  <a:srgbClr val="FF0000"/>
                </a:solidFill>
              </a:defRPr>
            </a:lvl3pPr>
            <a:lvl4pPr marL="1658620" indent="0">
              <a:buNone/>
              <a:defRPr>
                <a:solidFill>
                  <a:srgbClr val="FF0000"/>
                </a:solidFill>
              </a:defRPr>
            </a:lvl4pPr>
            <a:lvl5pPr marL="2211705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82521" y="-7408"/>
            <a:ext cx="2809481" cy="68710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82521" y="-7408"/>
            <a:ext cx="2809481" cy="68710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82521" y="-7408"/>
            <a:ext cx="2809481" cy="6871014"/>
          </a:xfrm>
          <a:prstGeom prst="rect">
            <a:avLst/>
          </a:prstGeom>
        </p:spPr>
      </p:pic>
      <p:pic>
        <p:nvPicPr>
          <p:cNvPr id="4" name="图片 3" descr="webank-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060" y="431800"/>
            <a:ext cx="1615440" cy="318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ebank-logo-whit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30" y="6377940"/>
            <a:ext cx="789940" cy="155575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5685" y="1633057"/>
            <a:ext cx="4238437" cy="1402374"/>
          </a:xfrm>
        </p:spPr>
        <p:txBody>
          <a:bodyPr anchor="ctr">
            <a:noAutofit/>
          </a:bodyPr>
          <a:lstStyle>
            <a:lvl1pPr marL="0" indent="0">
              <a:buNone/>
              <a:defRPr sz="12000" b="0" i="0" baseline="0">
                <a:solidFill>
                  <a:schemeClr val="bg1"/>
                </a:solidFill>
                <a:latin typeface="+mj-lt"/>
                <a:ea typeface="+mj-ea"/>
                <a:cs typeface="Facto Bold" panose="00000800000000000000" pitchFamily="50" charset="0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1215685" y="3448274"/>
            <a:ext cx="6379029" cy="699940"/>
          </a:xfrm>
        </p:spPr>
        <p:txBody>
          <a:bodyPr anchor="ctr">
            <a:noAutofit/>
          </a:bodyPr>
          <a:lstStyle>
            <a:lvl1pPr marL="0" marR="0" indent="0" algn="l" defTabSz="110553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600" baseline="0">
                <a:solidFill>
                  <a:schemeClr val="bg1"/>
                </a:solidFill>
                <a:latin typeface="方正正粗黑简体" panose="02000000000000000000" charset="-122"/>
                <a:ea typeface="方正正粗黑简体" panose="02000000000000000000" charset="-122"/>
              </a:defRPr>
            </a:lvl1pPr>
          </a:lstStyle>
          <a:p>
            <a:r>
              <a:rPr lang="zh-CN" altLang="en-US" dirty="0"/>
              <a:t>章节页标题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549813" y="1708248"/>
            <a:ext cx="3455999" cy="191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2681959" y="2515427"/>
            <a:ext cx="3455999" cy="19199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5730423" y="2850868"/>
            <a:ext cx="3455999" cy="19199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8178489" y="3406770"/>
            <a:ext cx="3455999" cy="1919932"/>
          </a:xfrm>
          <a:prstGeom prst="rect">
            <a:avLst/>
          </a:prstGeom>
        </p:spPr>
      </p:pic>
      <p:grpSp>
        <p:nvGrpSpPr>
          <p:cNvPr id="16" name="Group 3"/>
          <p:cNvGrpSpPr/>
          <p:nvPr userDrawn="1"/>
        </p:nvGrpSpPr>
        <p:grpSpPr bwMode="auto">
          <a:xfrm>
            <a:off x="422911" y="426164"/>
            <a:ext cx="696753" cy="411107"/>
            <a:chOff x="374" y="148"/>
            <a:chExt cx="1639" cy="1043"/>
          </a:xfrm>
        </p:grpSpPr>
        <p:sp>
          <p:nvSpPr>
            <p:cNvPr id="19" name="AutoShape 4"/>
            <p:cNvSpPr>
              <a:spLocks noChangeArrowheads="1"/>
            </p:cNvSpPr>
            <p:nvPr/>
          </p:nvSpPr>
          <p:spPr bwMode="auto">
            <a:xfrm>
              <a:off x="970" y="148"/>
              <a:ext cx="1043" cy="1043"/>
            </a:xfrm>
            <a:prstGeom prst="diamond">
              <a:avLst/>
            </a:prstGeom>
            <a:solidFill>
              <a:srgbClr val="1E53A4"/>
            </a:solidFill>
            <a:ln w="9525">
              <a:solidFill>
                <a:srgbClr val="00447E"/>
              </a:solidFill>
              <a:miter lim="800000"/>
            </a:ln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90204" pitchFamily="34" charset="0"/>
                <a:buNone/>
              </a:pPr>
              <a:endParaRPr lang="zh-CN" altLang="en-US" sz="2430">
                <a:latin typeface="+mn-lt"/>
                <a:ea typeface="思源黑体 CN Regular" panose="020B0500000000000000"/>
                <a:cs typeface="+mn-ea"/>
                <a:sym typeface="+mn-lt"/>
              </a:endParaRPr>
            </a:p>
          </p:txBody>
        </p:sp>
        <p:sp>
          <p:nvSpPr>
            <p:cNvPr id="20" name="AutoShape 5"/>
            <p:cNvSpPr>
              <a:spLocks noChangeArrowheads="1"/>
            </p:cNvSpPr>
            <p:nvPr/>
          </p:nvSpPr>
          <p:spPr bwMode="auto">
            <a:xfrm>
              <a:off x="374" y="148"/>
              <a:ext cx="1043" cy="1043"/>
            </a:xfrm>
            <a:prstGeom prst="diamond">
              <a:avLst/>
            </a:prstGeom>
            <a:solidFill>
              <a:srgbClr val="3399FF"/>
            </a:solidFill>
            <a:ln w="9525">
              <a:solidFill>
                <a:srgbClr val="3399FF"/>
              </a:solidFill>
              <a:miter lim="800000"/>
            </a:ln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90204" pitchFamily="34" charset="0"/>
                <a:buNone/>
              </a:pPr>
              <a:endParaRPr lang="zh-CN" altLang="en-US" sz="2430">
                <a:latin typeface="+mn-lt"/>
                <a:ea typeface="思源黑体 CN Regular" panose="020B0500000000000000"/>
                <a:cs typeface="+mn-ea"/>
                <a:sym typeface="+mn-lt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4128" y="442498"/>
            <a:ext cx="10069672" cy="450962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webank-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910" y="6356350"/>
            <a:ext cx="943610" cy="186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_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549813" y="1708248"/>
            <a:ext cx="3455999" cy="191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2681959" y="2515427"/>
            <a:ext cx="3455999" cy="19199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5730423" y="2850868"/>
            <a:ext cx="3455999" cy="19199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8178489" y="3406770"/>
            <a:ext cx="3455999" cy="1919932"/>
          </a:xfrm>
          <a:prstGeom prst="rect">
            <a:avLst/>
          </a:prstGeom>
        </p:spPr>
      </p:pic>
      <p:grpSp>
        <p:nvGrpSpPr>
          <p:cNvPr id="16" name="Group 3"/>
          <p:cNvGrpSpPr/>
          <p:nvPr userDrawn="1"/>
        </p:nvGrpSpPr>
        <p:grpSpPr bwMode="auto">
          <a:xfrm>
            <a:off x="422911" y="426164"/>
            <a:ext cx="696753" cy="411107"/>
            <a:chOff x="374" y="148"/>
            <a:chExt cx="1639" cy="1043"/>
          </a:xfrm>
        </p:grpSpPr>
        <p:sp>
          <p:nvSpPr>
            <p:cNvPr id="19" name="AutoShape 4"/>
            <p:cNvSpPr>
              <a:spLocks noChangeArrowheads="1"/>
            </p:cNvSpPr>
            <p:nvPr/>
          </p:nvSpPr>
          <p:spPr bwMode="auto">
            <a:xfrm>
              <a:off x="970" y="148"/>
              <a:ext cx="1043" cy="1043"/>
            </a:xfrm>
            <a:prstGeom prst="diamond">
              <a:avLst/>
            </a:prstGeom>
            <a:solidFill>
              <a:srgbClr val="1E53A4"/>
            </a:solidFill>
            <a:ln w="9525">
              <a:solidFill>
                <a:srgbClr val="00447E"/>
              </a:solidFill>
              <a:miter lim="800000"/>
            </a:ln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90204" pitchFamily="34" charset="0"/>
                <a:buNone/>
              </a:pPr>
              <a:endParaRPr lang="zh-CN" altLang="en-US" sz="2430">
                <a:latin typeface="+mn-lt"/>
                <a:ea typeface="思源黑体 CN Regular" panose="020B0500000000000000"/>
                <a:cs typeface="+mn-ea"/>
                <a:sym typeface="+mn-lt"/>
              </a:endParaRPr>
            </a:p>
          </p:txBody>
        </p:sp>
        <p:sp>
          <p:nvSpPr>
            <p:cNvPr id="20" name="AutoShape 5"/>
            <p:cNvSpPr>
              <a:spLocks noChangeArrowheads="1"/>
            </p:cNvSpPr>
            <p:nvPr/>
          </p:nvSpPr>
          <p:spPr bwMode="auto">
            <a:xfrm>
              <a:off x="374" y="148"/>
              <a:ext cx="1043" cy="1043"/>
            </a:xfrm>
            <a:prstGeom prst="diamond">
              <a:avLst/>
            </a:prstGeom>
            <a:solidFill>
              <a:srgbClr val="3399FF"/>
            </a:solidFill>
            <a:ln w="9525">
              <a:solidFill>
                <a:srgbClr val="3399FF"/>
              </a:solidFill>
              <a:miter lim="800000"/>
            </a:ln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90204" pitchFamily="34" charset="0"/>
                <a:buNone/>
              </a:pPr>
              <a:endParaRPr lang="zh-CN" altLang="en-US" sz="2430">
                <a:latin typeface="+mn-lt"/>
                <a:ea typeface="思源黑体 CN Regular" panose="020B0500000000000000"/>
                <a:cs typeface="+mn-ea"/>
                <a:sym typeface="+mn-lt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4128" y="442498"/>
            <a:ext cx="10069672" cy="450962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webank-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910" y="6356350"/>
            <a:ext cx="943610" cy="18605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119B33C-E685-4FA1-8D94-4B7072F304D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2911" y="1225550"/>
            <a:ext cx="10930889" cy="47609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4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"/>
          <p:cNvGrpSpPr/>
          <p:nvPr/>
        </p:nvGrpSpPr>
        <p:grpSpPr bwMode="auto">
          <a:xfrm>
            <a:off x="422911" y="426164"/>
            <a:ext cx="696753" cy="411107"/>
            <a:chOff x="374" y="148"/>
            <a:chExt cx="1639" cy="1043"/>
          </a:xfrm>
        </p:grpSpPr>
        <p:sp>
          <p:nvSpPr>
            <p:cNvPr id="19" name="AutoShape 4"/>
            <p:cNvSpPr>
              <a:spLocks noChangeArrowheads="1"/>
            </p:cNvSpPr>
            <p:nvPr/>
          </p:nvSpPr>
          <p:spPr bwMode="auto">
            <a:xfrm>
              <a:off x="970" y="148"/>
              <a:ext cx="1043" cy="1043"/>
            </a:xfrm>
            <a:prstGeom prst="diamond">
              <a:avLst/>
            </a:prstGeom>
            <a:solidFill>
              <a:srgbClr val="1E53A4"/>
            </a:solidFill>
            <a:ln w="9525">
              <a:solidFill>
                <a:srgbClr val="00447E"/>
              </a:solidFill>
              <a:miter lim="800000"/>
            </a:ln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90204" pitchFamily="34" charset="0"/>
                <a:buNone/>
              </a:pPr>
              <a:endParaRPr lang="zh-CN" altLang="en-US" sz="2430">
                <a:latin typeface="+mn-lt"/>
                <a:ea typeface="思源黑体 CN Regular" panose="020B0500000000000000"/>
                <a:cs typeface="+mn-ea"/>
                <a:sym typeface="+mn-lt"/>
              </a:endParaRPr>
            </a:p>
          </p:txBody>
        </p:sp>
        <p:sp>
          <p:nvSpPr>
            <p:cNvPr id="20" name="AutoShape 5"/>
            <p:cNvSpPr>
              <a:spLocks noChangeArrowheads="1"/>
            </p:cNvSpPr>
            <p:nvPr/>
          </p:nvSpPr>
          <p:spPr bwMode="auto">
            <a:xfrm>
              <a:off x="374" y="148"/>
              <a:ext cx="1043" cy="1043"/>
            </a:xfrm>
            <a:prstGeom prst="diamond">
              <a:avLst/>
            </a:prstGeom>
            <a:solidFill>
              <a:srgbClr val="3399FF"/>
            </a:solidFill>
            <a:ln w="9525">
              <a:solidFill>
                <a:srgbClr val="3399FF"/>
              </a:solidFill>
              <a:miter lim="800000"/>
            </a:ln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90204" pitchFamily="34" charset="0"/>
                <a:buNone/>
              </a:pPr>
              <a:endParaRPr lang="zh-CN" altLang="en-US" sz="2430">
                <a:latin typeface="+mn-lt"/>
                <a:ea typeface="思源黑体 CN Regular" panose="020B0500000000000000"/>
                <a:cs typeface="+mn-ea"/>
                <a:sym typeface="+mn-lt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4128" y="442498"/>
            <a:ext cx="10069672" cy="450962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正文_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"/>
          <p:cNvGrpSpPr/>
          <p:nvPr/>
        </p:nvGrpSpPr>
        <p:grpSpPr bwMode="auto">
          <a:xfrm>
            <a:off x="422911" y="426164"/>
            <a:ext cx="696753" cy="411107"/>
            <a:chOff x="374" y="148"/>
            <a:chExt cx="1639" cy="1043"/>
          </a:xfrm>
        </p:grpSpPr>
        <p:sp>
          <p:nvSpPr>
            <p:cNvPr id="19" name="AutoShape 4"/>
            <p:cNvSpPr>
              <a:spLocks noChangeArrowheads="1"/>
            </p:cNvSpPr>
            <p:nvPr/>
          </p:nvSpPr>
          <p:spPr bwMode="auto">
            <a:xfrm>
              <a:off x="970" y="148"/>
              <a:ext cx="1043" cy="1043"/>
            </a:xfrm>
            <a:prstGeom prst="diamond">
              <a:avLst/>
            </a:prstGeom>
            <a:solidFill>
              <a:srgbClr val="1E53A4"/>
            </a:solidFill>
            <a:ln w="9525">
              <a:solidFill>
                <a:srgbClr val="00447E"/>
              </a:solidFill>
              <a:miter lim="800000"/>
            </a:ln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90204" pitchFamily="34" charset="0"/>
                <a:buNone/>
              </a:pPr>
              <a:endParaRPr lang="zh-CN" altLang="en-US" sz="2430">
                <a:latin typeface="+mn-lt"/>
                <a:ea typeface="思源黑体 CN Regular" panose="020B0500000000000000"/>
                <a:cs typeface="+mn-ea"/>
                <a:sym typeface="+mn-lt"/>
              </a:endParaRPr>
            </a:p>
          </p:txBody>
        </p:sp>
        <p:sp>
          <p:nvSpPr>
            <p:cNvPr id="20" name="AutoShape 5"/>
            <p:cNvSpPr>
              <a:spLocks noChangeArrowheads="1"/>
            </p:cNvSpPr>
            <p:nvPr/>
          </p:nvSpPr>
          <p:spPr bwMode="auto">
            <a:xfrm>
              <a:off x="374" y="148"/>
              <a:ext cx="1043" cy="1043"/>
            </a:xfrm>
            <a:prstGeom prst="diamond">
              <a:avLst/>
            </a:prstGeom>
            <a:solidFill>
              <a:srgbClr val="3399FF"/>
            </a:solidFill>
            <a:ln w="9525">
              <a:solidFill>
                <a:srgbClr val="3399FF"/>
              </a:solidFill>
              <a:miter lim="800000"/>
            </a:ln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90204" pitchFamily="34" charset="0"/>
                <a:buNone/>
              </a:pPr>
              <a:endParaRPr lang="zh-CN" altLang="en-US" sz="2430">
                <a:latin typeface="+mn-lt"/>
                <a:ea typeface="思源黑体 CN Regular" panose="020B0500000000000000"/>
                <a:cs typeface="+mn-ea"/>
                <a:sym typeface="+mn-lt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4128" y="442498"/>
            <a:ext cx="10069672" cy="450962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22FDD3C-F06A-42AF-A0D2-1EBDA0A8F1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2911" y="1225550"/>
            <a:ext cx="10930889" cy="47609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14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566400" y="977525"/>
            <a:ext cx="11059200" cy="1389138"/>
          </a:xfrm>
          <a:solidFill>
            <a:srgbClr val="1E53A4"/>
          </a:solidFill>
        </p:spPr>
        <p:txBody>
          <a:bodyPr anchor="ctr">
            <a:noAutofit/>
          </a:bodyPr>
          <a:lstStyle>
            <a:lvl1pPr algn="ctr">
              <a:defRPr sz="4800" b="0" spc="878" baseline="0">
                <a:solidFill>
                  <a:schemeClr val="bg1"/>
                </a:solidFill>
                <a:latin typeface="方正正粗黑简体" panose="02000000000000000000" charset="-122"/>
                <a:ea typeface="方正正粗黑简体" panose="02000000000000000000" charset="-122"/>
              </a:defRPr>
            </a:lvl1pPr>
          </a:lstStyle>
          <a:p>
            <a:r>
              <a:rPr lang="zh-CN" altLang="en-US" dirty="0"/>
              <a:t>封底标题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6146" r="5547" b="6408"/>
          <a:stretch>
            <a:fillRect/>
          </a:stretch>
        </p:blipFill>
        <p:spPr>
          <a:xfrm>
            <a:off x="4234100" y="2416629"/>
            <a:ext cx="3723801" cy="347431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1"/>
          <p:cNvSpPr txBox="1">
            <a:spLocks noChangeArrowheads="1"/>
          </p:cNvSpPr>
          <p:nvPr userDrawn="1"/>
        </p:nvSpPr>
        <p:spPr bwMode="auto">
          <a:xfrm>
            <a:off x="4935403" y="7474758"/>
            <a:ext cx="642546" cy="2605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695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100 K</a:t>
            </a:r>
          </a:p>
        </p:txBody>
      </p:sp>
      <p:sp>
        <p:nvSpPr>
          <p:cNvPr id="24" name="Rectangle 23"/>
          <p:cNvSpPr>
            <a:spLocks noChangeAspect="1"/>
          </p:cNvSpPr>
          <p:nvPr userDrawn="1"/>
        </p:nvSpPr>
        <p:spPr>
          <a:xfrm>
            <a:off x="4939515" y="7070727"/>
            <a:ext cx="638434" cy="309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4702" tIns="147348" rIns="294702" bIns="1473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480" noProof="1">
              <a:solidFill>
                <a:schemeClr val="bg2"/>
              </a:solidFill>
              <a:latin typeface="微软雅黑" panose="020B0503020204020204" pitchFamily="34" charset="-122"/>
              <a:ea typeface="思源黑体 CN Regular" panose="020B0500000000000000"/>
            </a:endParaRPr>
          </a:p>
        </p:txBody>
      </p:sp>
      <p:sp>
        <p:nvSpPr>
          <p:cNvPr id="27" name="Rectangle 26"/>
          <p:cNvSpPr>
            <a:spLocks noChangeAspect="1"/>
          </p:cNvSpPr>
          <p:nvPr userDrawn="1"/>
        </p:nvSpPr>
        <p:spPr>
          <a:xfrm>
            <a:off x="5691870" y="7070727"/>
            <a:ext cx="638433" cy="30945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4702" tIns="147348" rIns="294702" bIns="1473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480" noProof="1">
              <a:solidFill>
                <a:schemeClr val="bg2"/>
              </a:solidFill>
              <a:latin typeface="微软雅黑" panose="020B0503020204020204" pitchFamily="34" charset="-122"/>
              <a:ea typeface="思源黑体 CN Regular" panose="020B0500000000000000"/>
            </a:endParaRPr>
          </a:p>
        </p:txBody>
      </p:sp>
      <p:sp>
        <p:nvSpPr>
          <p:cNvPr id="30" name="TextBox 31"/>
          <p:cNvSpPr txBox="1">
            <a:spLocks noChangeArrowheads="1"/>
          </p:cNvSpPr>
          <p:nvPr userDrawn="1"/>
        </p:nvSpPr>
        <p:spPr bwMode="auto">
          <a:xfrm>
            <a:off x="5691870" y="7474758"/>
            <a:ext cx="642545" cy="2609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695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50 K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457202"/>
            <a:ext cx="11277600" cy="4509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CN" altLang="en-US" dirty="0"/>
              <a:t>点击修改标题 </a:t>
            </a:r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1" y="1338943"/>
            <a:ext cx="11277600" cy="48332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TextBox 31"/>
          <p:cNvSpPr txBox="1">
            <a:spLocks noChangeArrowheads="1"/>
          </p:cNvSpPr>
          <p:nvPr userDrawn="1"/>
        </p:nvSpPr>
        <p:spPr bwMode="auto">
          <a:xfrm>
            <a:off x="34290" y="7475855"/>
            <a:ext cx="642620" cy="6464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30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G: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83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164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</p:txBody>
      </p:sp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38735" y="7071360"/>
            <a:ext cx="638175" cy="309880"/>
          </a:xfrm>
          <a:prstGeom prst="rect">
            <a:avLst/>
          </a:prstGeom>
          <a:solidFill>
            <a:srgbClr val="1E53A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4702" tIns="147348" rIns="294702" bIns="1473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1">
              <a:solidFill>
                <a:schemeClr val="bg2"/>
              </a:solidFill>
              <a:latin typeface="微软雅黑" panose="020B0503020204020204" pitchFamily="34" charset="-122"/>
              <a:ea typeface="思源黑体 CN Regular" panose="020B0500000000000000"/>
            </a:endParaRPr>
          </a:p>
        </p:txBody>
      </p:sp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757555" y="7071360"/>
            <a:ext cx="639445" cy="309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4702" tIns="147348" rIns="294702" bIns="1473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1">
              <a:solidFill>
                <a:schemeClr val="bg2"/>
              </a:solidFill>
              <a:latin typeface="微软雅黑" panose="020B0503020204020204" pitchFamily="34" charset="-122"/>
              <a:ea typeface="思源黑体 CN Regular" panose="020B0500000000000000"/>
            </a:endParaRPr>
          </a:p>
        </p:txBody>
      </p:sp>
      <p:sp>
        <p:nvSpPr>
          <p:cNvPr id="16" name="TextBox 31"/>
          <p:cNvSpPr txBox="1">
            <a:spLocks noChangeArrowheads="1"/>
          </p:cNvSpPr>
          <p:nvPr userDrawn="1"/>
        </p:nvSpPr>
        <p:spPr bwMode="auto">
          <a:xfrm>
            <a:off x="756920" y="7475855"/>
            <a:ext cx="643890" cy="6464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216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G: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12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24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 userDrawn="1"/>
        </p:nvSpPr>
        <p:spPr>
          <a:xfrm>
            <a:off x="1694180" y="7070725"/>
            <a:ext cx="639445" cy="309880"/>
          </a:xfrm>
          <a:prstGeom prst="rect">
            <a:avLst/>
          </a:prstGeom>
          <a:solidFill>
            <a:srgbClr val="FF558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4702" tIns="147348" rIns="294702" bIns="1473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1">
              <a:solidFill>
                <a:schemeClr val="bg2"/>
              </a:solidFill>
              <a:latin typeface="微软雅黑" panose="020B0503020204020204" pitchFamily="34" charset="-122"/>
              <a:ea typeface="思源黑体 CN Regular" panose="020B0500000000000000"/>
            </a:endParaRPr>
          </a:p>
        </p:txBody>
      </p:sp>
      <p:sp>
        <p:nvSpPr>
          <p:cNvPr id="13" name="Rectangle 12"/>
          <p:cNvSpPr>
            <a:spLocks noChangeAspect="1"/>
          </p:cNvSpPr>
          <p:nvPr userDrawn="1"/>
        </p:nvSpPr>
        <p:spPr>
          <a:xfrm>
            <a:off x="2413635" y="7070725"/>
            <a:ext cx="638810" cy="309880"/>
          </a:xfrm>
          <a:prstGeom prst="rect">
            <a:avLst/>
          </a:prstGeom>
          <a:solidFill>
            <a:srgbClr val="82143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4702" tIns="147348" rIns="294702" bIns="1473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1">
              <a:solidFill>
                <a:schemeClr val="bg2"/>
              </a:solidFill>
              <a:latin typeface="微软雅黑" panose="020B0503020204020204" pitchFamily="34" charset="-122"/>
              <a:ea typeface="思源黑体 CN Regular" panose="020B0500000000000000"/>
            </a:endParaRPr>
          </a:p>
        </p:txBody>
      </p:sp>
      <p:sp>
        <p:nvSpPr>
          <p:cNvPr id="14" name="Rectangle 13"/>
          <p:cNvSpPr>
            <a:spLocks noChangeAspect="1"/>
          </p:cNvSpPr>
          <p:nvPr userDrawn="1"/>
        </p:nvSpPr>
        <p:spPr>
          <a:xfrm>
            <a:off x="3139440" y="7070725"/>
            <a:ext cx="639445" cy="309880"/>
          </a:xfrm>
          <a:prstGeom prst="rect">
            <a:avLst/>
          </a:prstGeom>
          <a:solidFill>
            <a:srgbClr val="64CD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4702" tIns="147348" rIns="294702" bIns="1473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1">
              <a:solidFill>
                <a:schemeClr val="bg2"/>
              </a:solidFill>
              <a:latin typeface="微软雅黑" panose="020B0503020204020204" pitchFamily="34" charset="-122"/>
              <a:ea typeface="思源黑体 CN Regular" panose="020B0500000000000000"/>
            </a:endParaRPr>
          </a:p>
        </p:txBody>
      </p:sp>
      <p:sp>
        <p:nvSpPr>
          <p:cNvPr id="15" name="Rectangle 14"/>
          <p:cNvSpPr>
            <a:spLocks noChangeAspect="1"/>
          </p:cNvSpPr>
          <p:nvPr userDrawn="1"/>
        </p:nvSpPr>
        <p:spPr>
          <a:xfrm>
            <a:off x="3866515" y="7070725"/>
            <a:ext cx="638175" cy="309880"/>
          </a:xfrm>
          <a:prstGeom prst="rect">
            <a:avLst/>
          </a:prstGeom>
          <a:solidFill>
            <a:srgbClr val="00288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4702" tIns="147348" rIns="294702" bIns="14734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1">
              <a:solidFill>
                <a:schemeClr val="bg2"/>
              </a:solidFill>
              <a:latin typeface="微软雅黑" panose="020B0503020204020204" pitchFamily="34" charset="-122"/>
              <a:ea typeface="思源黑体 CN Regular" panose="020B0500000000000000"/>
            </a:endParaRPr>
          </a:p>
        </p:txBody>
      </p:sp>
      <p:sp>
        <p:nvSpPr>
          <p:cNvPr id="19" name="TextBox 31"/>
          <p:cNvSpPr txBox="1">
            <a:spLocks noChangeArrowheads="1"/>
          </p:cNvSpPr>
          <p:nvPr userDrawn="1"/>
        </p:nvSpPr>
        <p:spPr bwMode="auto">
          <a:xfrm>
            <a:off x="1694180" y="7475220"/>
            <a:ext cx="643890" cy="6457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255</a:t>
            </a: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G: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85</a:t>
            </a: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130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</p:txBody>
      </p:sp>
      <p:sp>
        <p:nvSpPr>
          <p:cNvPr id="20" name="TextBox 31"/>
          <p:cNvSpPr txBox="1">
            <a:spLocks noChangeArrowheads="1"/>
          </p:cNvSpPr>
          <p:nvPr userDrawn="1"/>
        </p:nvSpPr>
        <p:spPr bwMode="auto">
          <a:xfrm>
            <a:off x="2413635" y="7475220"/>
            <a:ext cx="642620" cy="6457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130</a:t>
            </a: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G: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20</a:t>
            </a: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55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</p:txBody>
      </p:sp>
      <p:sp>
        <p:nvSpPr>
          <p:cNvPr id="21" name="TextBox 31"/>
          <p:cNvSpPr txBox="1">
            <a:spLocks noChangeArrowheads="1"/>
          </p:cNvSpPr>
          <p:nvPr userDrawn="1"/>
        </p:nvSpPr>
        <p:spPr bwMode="auto">
          <a:xfrm>
            <a:off x="3139440" y="7475220"/>
            <a:ext cx="643890" cy="6457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100</a:t>
            </a: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G: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205</a:t>
            </a: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255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</p:txBody>
      </p:sp>
      <p:sp>
        <p:nvSpPr>
          <p:cNvPr id="22" name="TextBox 31"/>
          <p:cNvSpPr txBox="1">
            <a:spLocks noChangeArrowheads="1"/>
          </p:cNvSpPr>
          <p:nvPr userDrawn="1"/>
        </p:nvSpPr>
        <p:spPr bwMode="auto">
          <a:xfrm>
            <a:off x="3866515" y="7475220"/>
            <a:ext cx="643890" cy="6457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0</a:t>
            </a: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G: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40</a:t>
            </a:r>
          </a:p>
          <a:p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思源黑体 CN Regular" panose="020B0500000000000000"/>
                <a:cs typeface="Arial" panose="020B0604020202090204" pitchFamily="34" charset="0"/>
              </a:rPr>
              <a:t>130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思源黑体 CN Regular" panose="020B0500000000000000"/>
              <a:cs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4843780" y="7763851"/>
            <a:ext cx="1260475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思源黑体 CN Regular" panose="020B0500000000000000"/>
              </a:rPr>
              <a:t>正文标准色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69501" y="8090364"/>
            <a:ext cx="924585" cy="32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思源黑体 CN Regular" panose="020B0500000000000000"/>
              </a:rPr>
              <a:t>主色</a:t>
            </a:r>
          </a:p>
        </p:txBody>
      </p:sp>
      <p:sp>
        <p:nvSpPr>
          <p:cNvPr id="111" name="文本框 110"/>
          <p:cNvSpPr txBox="1"/>
          <p:nvPr userDrawn="1"/>
        </p:nvSpPr>
        <p:spPr>
          <a:xfrm>
            <a:off x="2404232" y="8088651"/>
            <a:ext cx="1173940" cy="32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思源黑体 CN Regular" panose="020B0500000000000000"/>
              </a:rPr>
              <a:t>4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思源黑体 CN Regular" panose="020B0500000000000000"/>
              </a:rPr>
              <a:t>个辅助色</a:t>
            </a:r>
          </a:p>
        </p:txBody>
      </p:sp>
      <p:sp>
        <p:nvSpPr>
          <p:cNvPr id="112" name="灯片编号占位符 1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/>
              </a:defRPr>
            </a:lvl1pPr>
          </a:lstStyle>
          <a:p>
            <a:fld id="{C8307BB2-4EC6-465E-B539-599D40C8A19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6647745" y="7901305"/>
            <a:ext cx="81661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思源黑体 CN Regular" panose="020B0500000000000000"/>
              </a:rPr>
              <a:t>背景色</a:t>
            </a:r>
          </a:p>
        </p:txBody>
      </p:sp>
      <p:sp>
        <p:nvSpPr>
          <p:cNvPr id="138" name="矩形 137"/>
          <p:cNvSpPr/>
          <p:nvPr userDrawn="1"/>
        </p:nvSpPr>
        <p:spPr>
          <a:xfrm>
            <a:off x="6750050" y="7070725"/>
            <a:ext cx="612000" cy="309600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 userDrawn="1"/>
        </p:nvSpPr>
        <p:spPr>
          <a:xfrm>
            <a:off x="7517765" y="7070725"/>
            <a:ext cx="612000" cy="309600"/>
          </a:xfrm>
          <a:prstGeom prst="rect">
            <a:avLst/>
          </a:prstGeom>
          <a:solidFill>
            <a:srgbClr val="C9DB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/>
          <p:cNvSpPr/>
          <p:nvPr userDrawn="1"/>
        </p:nvSpPr>
        <p:spPr>
          <a:xfrm>
            <a:off x="8281670" y="7070725"/>
            <a:ext cx="612000" cy="309600"/>
          </a:xfrm>
          <a:prstGeom prst="rect">
            <a:avLst/>
          </a:prstGeom>
          <a:solidFill>
            <a:srgbClr val="D2D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/>
          <p:cNvSpPr/>
          <p:nvPr userDrawn="1"/>
        </p:nvSpPr>
        <p:spPr>
          <a:xfrm>
            <a:off x="9046845" y="7070725"/>
            <a:ext cx="612000" cy="309600"/>
          </a:xfrm>
          <a:prstGeom prst="rect">
            <a:avLst/>
          </a:prstGeom>
          <a:solidFill>
            <a:srgbClr val="EAEF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/>
          <p:cNvSpPr/>
          <p:nvPr userDrawn="1"/>
        </p:nvSpPr>
        <p:spPr>
          <a:xfrm>
            <a:off x="10047605" y="7071360"/>
            <a:ext cx="612000" cy="313200"/>
          </a:xfrm>
          <a:prstGeom prst="rect">
            <a:avLst/>
          </a:prstGeom>
          <a:solidFill>
            <a:srgbClr val="4270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/>
          <p:cNvSpPr/>
          <p:nvPr userDrawn="1"/>
        </p:nvSpPr>
        <p:spPr>
          <a:xfrm>
            <a:off x="11577320" y="7071360"/>
            <a:ext cx="612000" cy="313200"/>
          </a:xfrm>
          <a:prstGeom prst="rect">
            <a:avLst/>
          </a:prstGeom>
          <a:solidFill>
            <a:srgbClr val="589A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/>
          <p:cNvSpPr/>
          <p:nvPr userDrawn="1"/>
        </p:nvSpPr>
        <p:spPr>
          <a:xfrm>
            <a:off x="10805795" y="7071360"/>
            <a:ext cx="612000" cy="313200"/>
          </a:xfrm>
          <a:prstGeom prst="rect">
            <a:avLst/>
          </a:prstGeom>
          <a:solidFill>
            <a:srgbClr val="6F92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144"/>
          <p:cNvSpPr txBox="1"/>
          <p:nvPr userDrawn="1"/>
        </p:nvSpPr>
        <p:spPr>
          <a:xfrm>
            <a:off x="9982200" y="7486015"/>
            <a:ext cx="1306195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思源黑体 CN Regular" panose="020B0500000000000000"/>
              </a:rPr>
              <a:t>前景色</a:t>
            </a:r>
          </a:p>
        </p:txBody>
      </p:sp>
      <p:sp>
        <p:nvSpPr>
          <p:cNvPr id="146" name="矩形 145"/>
          <p:cNvSpPr/>
          <p:nvPr userDrawn="1"/>
        </p:nvSpPr>
        <p:spPr>
          <a:xfrm>
            <a:off x="7513955" y="7486015"/>
            <a:ext cx="612000" cy="309600"/>
          </a:xfrm>
          <a:prstGeom prst="rect">
            <a:avLst/>
          </a:prstGeom>
          <a:solidFill>
            <a:srgbClr val="DEF5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 userDrawn="1"/>
        </p:nvSpPr>
        <p:spPr>
          <a:xfrm>
            <a:off x="8281670" y="7486015"/>
            <a:ext cx="612000" cy="309600"/>
          </a:xfrm>
          <a:prstGeom prst="rect">
            <a:avLst/>
          </a:prstGeom>
          <a:solidFill>
            <a:srgbClr val="E8F1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/>
          <p:cNvSpPr/>
          <p:nvPr userDrawn="1"/>
        </p:nvSpPr>
        <p:spPr>
          <a:xfrm>
            <a:off x="9045575" y="7486015"/>
            <a:ext cx="612000" cy="309600"/>
          </a:xfrm>
          <a:prstGeom prst="rect">
            <a:avLst/>
          </a:prstGeom>
          <a:solidFill>
            <a:srgbClr val="F8ED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/>
          <p:cNvSpPr/>
          <p:nvPr userDrawn="1"/>
        </p:nvSpPr>
        <p:spPr>
          <a:xfrm>
            <a:off x="6750050" y="7486015"/>
            <a:ext cx="612000" cy="309600"/>
          </a:xfrm>
          <a:prstGeom prst="rect">
            <a:avLst/>
          </a:prstGeom>
          <a:solidFill>
            <a:srgbClr val="E7F1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5" r:id="rId6"/>
    <p:sldLayoutId id="214748365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105535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+mj-lt"/>
          <a:ea typeface="+mj-ea"/>
          <a:cs typeface="方正正粗黑简体" panose="02000000000000000000" charset="-122"/>
        </a:defRPr>
      </a:lvl1pPr>
    </p:titleStyle>
    <p:bodyStyle>
      <a:lvl1pPr marL="276225" indent="-276225" algn="l" defTabSz="1105535" rtl="0" eaLnBrk="1" latinLnBrk="0" hangingPunct="1">
        <a:lnSpc>
          <a:spcPct val="120000"/>
        </a:lnSpc>
        <a:spcBef>
          <a:spcPts val="1210"/>
        </a:spcBef>
        <a:buClr>
          <a:schemeClr val="accent1"/>
        </a:buClr>
        <a:buFont typeface="Arial" panose="020B0604020202090204" pitchFamily="34" charset="0"/>
        <a:buChar char="•"/>
        <a:defRPr sz="2000" b="0" i="0" kern="1200" baseline="0">
          <a:solidFill>
            <a:schemeClr val="tx2"/>
          </a:solidFill>
          <a:latin typeface="+mn-lt"/>
          <a:ea typeface="+mn-ea"/>
          <a:cs typeface="思源黑体 CN Normal" panose="020B0400000000000000" pitchFamily="34" charset="-122"/>
        </a:defRPr>
      </a:lvl1pPr>
      <a:lvl2pPr marL="829310" indent="-276225" algn="l" defTabSz="1105535" rtl="0" eaLnBrk="1" latinLnBrk="0" hangingPunct="1">
        <a:lnSpc>
          <a:spcPct val="120000"/>
        </a:lnSpc>
        <a:spcBef>
          <a:spcPts val="605"/>
        </a:spcBef>
        <a:buClr>
          <a:schemeClr val="accent1"/>
        </a:buClr>
        <a:buFont typeface="Arial" panose="020B0604020202090204" pitchFamily="34" charset="0"/>
        <a:buChar char="•"/>
        <a:defRPr sz="2000" b="0" i="0" kern="1200" baseline="0">
          <a:solidFill>
            <a:schemeClr val="tx2"/>
          </a:solidFill>
          <a:latin typeface="+mn-lt"/>
          <a:ea typeface="+mn-ea"/>
          <a:cs typeface="思源黑体 CN Normal" panose="020B0400000000000000" pitchFamily="34" charset="-122"/>
        </a:defRPr>
      </a:lvl2pPr>
      <a:lvl3pPr marL="1382395" indent="-276225" algn="l" defTabSz="1105535" rtl="0" eaLnBrk="1" latinLnBrk="0" hangingPunct="1">
        <a:lnSpc>
          <a:spcPct val="120000"/>
        </a:lnSpc>
        <a:spcBef>
          <a:spcPts val="605"/>
        </a:spcBef>
        <a:buClr>
          <a:schemeClr val="accent1"/>
        </a:buClr>
        <a:buFont typeface="Arial" panose="020B0604020202090204" pitchFamily="34" charset="0"/>
        <a:buChar char="•"/>
        <a:defRPr sz="2000" b="0" i="0" kern="1200" baseline="0">
          <a:solidFill>
            <a:schemeClr val="tx2"/>
          </a:solidFill>
          <a:latin typeface="+mn-lt"/>
          <a:ea typeface="+mn-ea"/>
          <a:cs typeface="思源黑体 CN Normal" panose="020B0400000000000000" pitchFamily="34" charset="-122"/>
        </a:defRPr>
      </a:lvl3pPr>
      <a:lvl4pPr marL="1934845" indent="-276225" algn="l" defTabSz="1105535" rtl="0" eaLnBrk="1" latinLnBrk="0" hangingPunct="1">
        <a:lnSpc>
          <a:spcPct val="120000"/>
        </a:lnSpc>
        <a:spcBef>
          <a:spcPts val="605"/>
        </a:spcBef>
        <a:buClr>
          <a:schemeClr val="accent1"/>
        </a:buClr>
        <a:buFont typeface="Arial" panose="020B0604020202090204" pitchFamily="34" charset="0"/>
        <a:buChar char="•"/>
        <a:defRPr sz="2000" b="0" i="0" kern="1200" baseline="0">
          <a:solidFill>
            <a:schemeClr val="tx2"/>
          </a:solidFill>
          <a:latin typeface="+mn-lt"/>
          <a:ea typeface="+mn-ea"/>
          <a:cs typeface="思源黑体 CN Normal" panose="020B0400000000000000" pitchFamily="34" charset="-122"/>
        </a:defRPr>
      </a:lvl4pPr>
      <a:lvl5pPr marL="2487930" indent="-276225" algn="l" defTabSz="1105535" rtl="0" eaLnBrk="1" latinLnBrk="0" hangingPunct="1">
        <a:lnSpc>
          <a:spcPct val="120000"/>
        </a:lnSpc>
        <a:spcBef>
          <a:spcPts val="605"/>
        </a:spcBef>
        <a:buClr>
          <a:schemeClr val="accent1"/>
        </a:buClr>
        <a:buFont typeface="Arial" panose="020B0604020202090204" pitchFamily="34" charset="0"/>
        <a:buChar char="•"/>
        <a:defRPr sz="2000" b="0" i="0" kern="1200" baseline="0">
          <a:solidFill>
            <a:schemeClr val="tx2"/>
          </a:solidFill>
          <a:latin typeface="+mn-lt"/>
          <a:ea typeface="+mn-ea"/>
          <a:cs typeface="思源黑体 CN Normal" panose="020B0400000000000000" pitchFamily="34" charset="-122"/>
        </a:defRPr>
      </a:lvl5pPr>
      <a:lvl6pPr marL="3041015" indent="-276225" algn="l" defTabSz="1105535" rtl="0" eaLnBrk="1" latinLnBrk="0" hangingPunct="1">
        <a:lnSpc>
          <a:spcPct val="90000"/>
        </a:lnSpc>
        <a:spcBef>
          <a:spcPts val="605"/>
        </a:spcBef>
        <a:buFont typeface="Arial" panose="020B060402020209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6pPr>
      <a:lvl7pPr marL="3594100" indent="-276225" algn="l" defTabSz="1105535" rtl="0" eaLnBrk="1" latinLnBrk="0" hangingPunct="1">
        <a:lnSpc>
          <a:spcPct val="90000"/>
        </a:lnSpc>
        <a:spcBef>
          <a:spcPts val="605"/>
        </a:spcBef>
        <a:buFont typeface="Arial" panose="020B060402020209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7pPr>
      <a:lvl8pPr marL="4146550" indent="-276225" algn="l" defTabSz="1105535" rtl="0" eaLnBrk="1" latinLnBrk="0" hangingPunct="1">
        <a:lnSpc>
          <a:spcPct val="90000"/>
        </a:lnSpc>
        <a:spcBef>
          <a:spcPts val="605"/>
        </a:spcBef>
        <a:buFont typeface="Arial" panose="020B060402020209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8pPr>
      <a:lvl9pPr marL="4699635" indent="-276225" algn="l" defTabSz="1105535" rtl="0" eaLnBrk="1" latinLnBrk="0" hangingPunct="1">
        <a:lnSpc>
          <a:spcPct val="90000"/>
        </a:lnSpc>
        <a:spcBef>
          <a:spcPts val="605"/>
        </a:spcBef>
        <a:buFont typeface="Arial" panose="020B060402020209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553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53085" algn="l" defTabSz="110553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2pPr>
      <a:lvl3pPr marL="1105535" algn="l" defTabSz="110553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3pPr>
      <a:lvl4pPr marL="1658620" algn="l" defTabSz="110553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4pPr>
      <a:lvl5pPr marL="2211705" algn="l" defTabSz="110553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5pPr>
      <a:lvl6pPr marL="2764790" algn="l" defTabSz="110553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6pPr>
      <a:lvl7pPr marL="3317240" algn="l" defTabSz="110553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7pPr>
      <a:lvl8pPr marL="3870325" algn="l" defTabSz="110553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8pPr>
      <a:lvl9pPr marL="4423410" algn="l" defTabSz="110553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qq.com/form/fill/DSURvTHNHRnhhTUdO?_w_tencentdocx_form=1#/fil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883750" y="-18166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>
              <a:ea typeface="思源黑体 CN Regular" panose="020B0500000000000000"/>
              <a:cs typeface="+mn-ea"/>
              <a:sym typeface="+mn-lt"/>
            </a:endParaRP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683444" y="2971153"/>
            <a:ext cx="8441218" cy="845906"/>
          </a:xfrm>
        </p:spPr>
        <p:txBody>
          <a:bodyPr>
            <a:noAutofit/>
          </a:bodyPr>
          <a:lstStyle/>
          <a:p>
            <a:pPr marL="13970"/>
            <a:r>
              <a:rPr lang="zh-CN" altLang="en-US" dirty="0">
                <a:cs typeface="+mn-ea"/>
                <a:sym typeface="+mn-lt"/>
              </a:rPr>
              <a:t>技术科普文章</a:t>
            </a:r>
            <a:br>
              <a:rPr lang="en-US" altLang="zh-CN" dirty="0">
                <a:cs typeface="+mn-ea"/>
                <a:sym typeface="+mn-lt"/>
              </a:rPr>
            </a:br>
            <a:r>
              <a:rPr lang="zh-CN" altLang="en-US" dirty="0">
                <a:cs typeface="+mn-ea"/>
                <a:sym typeface="+mn-lt"/>
              </a:rPr>
              <a:t>高效写作技巧</a:t>
            </a:r>
            <a:endParaRPr lang="de-DE" altLang="zh-CN" b="0" dirty="0">
              <a:solidFill>
                <a:schemeClr val="tx1"/>
              </a:solidFill>
              <a:latin typeface="方正正粗黑简体" panose="02000000000000000000" charset="-122"/>
              <a:ea typeface="方正正粗黑简体" panose="02000000000000000000" charset="-122"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32606" y="3904994"/>
            <a:ext cx="6535271" cy="833811"/>
          </a:xfrm>
        </p:spPr>
        <p:txBody>
          <a:bodyPr/>
          <a:lstStyle/>
          <a:p>
            <a:r>
              <a:rPr lang="en-US" altLang="zh-CN" dirty="0" err="1">
                <a:latin typeface="+mj-lt"/>
              </a:rPr>
              <a:t>sophiachen</a:t>
            </a:r>
            <a:r>
              <a:rPr lang="en-US" altLang="zh-CN" dirty="0">
                <a:latin typeface="+mj-lt"/>
              </a:rPr>
              <a:t>@, </a:t>
            </a:r>
            <a:r>
              <a:rPr lang="en-US" altLang="zh-CN" dirty="0" err="1">
                <a:latin typeface="+mj-lt"/>
              </a:rPr>
              <a:t>v_qyhuang</a:t>
            </a:r>
            <a:r>
              <a:rPr lang="en-US" altLang="zh-CN" dirty="0">
                <a:latin typeface="+mj-lt"/>
              </a:rPr>
              <a:t>@,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qyan@</a:t>
            </a:r>
            <a:endParaRPr lang="en-US" altLang="zh-CN" b="0" dirty="0">
              <a:latin typeface="+mj-lt"/>
              <a:ea typeface="方正正粗黑简体" panose="02000000000000000000" charset="-122"/>
            </a:endParaRPr>
          </a:p>
          <a:p>
            <a:r>
              <a:rPr lang="en-US" altLang="zh-CN" b="0" dirty="0">
                <a:latin typeface="+mj-lt"/>
                <a:ea typeface="方正正粗黑简体" panose="02000000000000000000" charset="-122"/>
              </a:rPr>
              <a:t>2020.7</a:t>
            </a:r>
            <a:endParaRPr lang="zh-CN" altLang="en-US" b="0" dirty="0">
              <a:latin typeface="+mj-lt"/>
              <a:ea typeface="方正正粗黑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6A345-F55C-46F0-A02C-D35AE9D2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先规划再动手 </a:t>
            </a:r>
            <a:r>
              <a:rPr lang="en-US" altLang="zh-CN" dirty="0"/>
              <a:t>– </a:t>
            </a:r>
            <a:r>
              <a:rPr lang="zh-CN" altLang="en-US" dirty="0"/>
              <a:t>控制篇幅，减少无用功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650BD9-15B4-4168-AB08-765695AB4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C58AEC-7393-4A95-995D-9112D51BC988}"/>
              </a:ext>
            </a:extLst>
          </p:cNvPr>
          <p:cNvSpPr txBox="1"/>
          <p:nvPr/>
        </p:nvSpPr>
        <p:spPr>
          <a:xfrm>
            <a:off x="2171749" y="1402536"/>
            <a:ext cx="2698175" cy="2062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&gt; 30</a:t>
            </a:r>
            <a:r>
              <a:rPr lang="zh-CN" altLang="en-US" sz="4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分钟</a:t>
            </a:r>
            <a:endParaRPr lang="en-US" altLang="zh-CN" sz="4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文字直播观众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开始显著流失！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4BD200-C4A9-4CF3-B831-FB2CCD155781}"/>
              </a:ext>
            </a:extLst>
          </p:cNvPr>
          <p:cNvSpPr txBox="1"/>
          <p:nvPr/>
        </p:nvSpPr>
        <p:spPr>
          <a:xfrm>
            <a:off x="7553743" y="1402536"/>
            <a:ext cx="2698175" cy="2062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&gt; 3500</a:t>
            </a:r>
            <a:r>
              <a:rPr lang="zh-CN" altLang="en-US" sz="4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字</a:t>
            </a:r>
            <a:endParaRPr lang="en-US" altLang="zh-CN" sz="44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文章读者</a:t>
            </a:r>
            <a:endParaRPr lang="en-US" altLang="zh-CN"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开始显著流失？</a:t>
            </a:r>
            <a:endParaRPr lang="zh-CN" altLang="en-US" sz="44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822A3C9-A596-498A-9C98-B91EE183AF5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869924" y="2433588"/>
            <a:ext cx="26838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5D9D8D2-4720-4557-9DDF-57FBBC717EE4}"/>
              </a:ext>
            </a:extLst>
          </p:cNvPr>
          <p:cNvSpPr txBox="1"/>
          <p:nvPr/>
        </p:nvSpPr>
        <p:spPr>
          <a:xfrm>
            <a:off x="3726885" y="5313227"/>
            <a:ext cx="579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普通人平均阅读速度为 </a:t>
            </a: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200~700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字</a:t>
            </a: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每分钟，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认真按顺序阅读完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一篇</a:t>
            </a: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3500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字文章，大约需要</a:t>
            </a:r>
            <a:r>
              <a:rPr lang="en-US" altLang="zh-CN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5~17</a:t>
            </a:r>
            <a:r>
              <a:rPr lang="zh-CN" altLang="en-US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分钟</a:t>
            </a:r>
            <a:endParaRPr lang="zh-CN" altLang="en-US" sz="1800" dirty="0">
              <a:solidFill>
                <a:schemeClr val="accent1"/>
              </a:solidFill>
            </a:endParaRPr>
          </a:p>
        </p:txBody>
      </p:sp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1A2531DE-836E-42AA-9596-EC17B6BF4B88}"/>
              </a:ext>
            </a:extLst>
          </p:cNvPr>
          <p:cNvSpPr/>
          <p:nvPr/>
        </p:nvSpPr>
        <p:spPr>
          <a:xfrm>
            <a:off x="2079576" y="3827242"/>
            <a:ext cx="2882519" cy="1191993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网课太多，</a:t>
            </a:r>
            <a:endParaRPr lang="en-US" altLang="zh-CN" sz="20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先收藏再看 ☻</a:t>
            </a:r>
          </a:p>
        </p:txBody>
      </p:sp>
      <p:sp>
        <p:nvSpPr>
          <p:cNvPr id="15" name="思想气泡: 云 14">
            <a:extLst>
              <a:ext uri="{FF2B5EF4-FFF2-40B4-BE49-F238E27FC236}">
                <a16:creationId xmlns:a16="http://schemas.microsoft.com/office/drawing/2014/main" id="{4AC0F5F8-4953-4D90-B599-E5C28ACD7214}"/>
              </a:ext>
            </a:extLst>
          </p:cNvPr>
          <p:cNvSpPr/>
          <p:nvPr/>
        </p:nvSpPr>
        <p:spPr>
          <a:xfrm>
            <a:off x="6234120" y="3827243"/>
            <a:ext cx="3920522" cy="1191993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一般每天花多长时间读公众号文章？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447335-11EF-49D0-8F3E-48A54E5135BF}"/>
              </a:ext>
            </a:extLst>
          </p:cNvPr>
          <p:cNvSpPr txBox="1"/>
          <p:nvPr/>
        </p:nvSpPr>
        <p:spPr>
          <a:xfrm>
            <a:off x="4962095" y="196793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对应的字数（不包括图）</a:t>
            </a:r>
          </a:p>
        </p:txBody>
      </p:sp>
    </p:spTree>
    <p:extLst>
      <p:ext uri="{BB962C8B-B14F-4D97-AF65-F5344CB8AC3E}">
        <p14:creationId xmlns:p14="http://schemas.microsoft.com/office/powerpoint/2010/main" val="175577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2F286-8625-4C85-925D-64DE838B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预留免扰时间 </a:t>
            </a:r>
            <a:r>
              <a:rPr lang="en-US" altLang="zh-CN" dirty="0"/>
              <a:t>– </a:t>
            </a:r>
            <a:r>
              <a:rPr lang="zh-CN" altLang="en-US" dirty="0"/>
              <a:t>减少思绪中断，提高单位时间写作效率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E1CB80-1CD2-4F91-BAC5-A8AD84933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779A3B56-3C31-4533-B78C-ECD9E21A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72" y="1658575"/>
            <a:ext cx="3440892" cy="3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查看源图像">
            <a:extLst>
              <a:ext uri="{FF2B5EF4-FFF2-40B4-BE49-F238E27FC236}">
                <a16:creationId xmlns:a16="http://schemas.microsoft.com/office/drawing/2014/main" id="{2087CAAD-0636-45D0-B8A7-46B1213169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1AD9D2-81B9-415E-B0A4-1EE87AB32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6"/>
          <a:stretch/>
        </p:blipFill>
        <p:spPr>
          <a:xfrm>
            <a:off x="6702458" y="1658574"/>
            <a:ext cx="4537436" cy="34481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77E1DA-CE05-4269-8F30-8ADD6F50E827}"/>
              </a:ext>
            </a:extLst>
          </p:cNvPr>
          <p:cNvSpPr txBox="1"/>
          <p:nvPr/>
        </p:nvSpPr>
        <p:spPr>
          <a:xfrm>
            <a:off x="5305204" y="3028707"/>
            <a:ext cx="809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VS</a:t>
            </a:r>
            <a:endParaRPr lang="zh-CN" altLang="en-US" sz="40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0795F8-53F2-418C-A0C8-F9E2A4AD357B}"/>
              </a:ext>
            </a:extLst>
          </p:cNvPr>
          <p:cNvSpPr txBox="1"/>
          <p:nvPr/>
        </p:nvSpPr>
        <p:spPr>
          <a:xfrm>
            <a:off x="2200385" y="53752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整理搬砖型？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3E9DBF-AE8E-47EA-AC3E-C483A0E08B1F}"/>
              </a:ext>
            </a:extLst>
          </p:cNvPr>
          <p:cNvSpPr txBox="1"/>
          <p:nvPr/>
        </p:nvSpPr>
        <p:spPr>
          <a:xfrm>
            <a:off x="8186346" y="53752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梳理创作型？</a:t>
            </a:r>
          </a:p>
        </p:txBody>
      </p:sp>
    </p:spTree>
    <p:extLst>
      <p:ext uri="{BB962C8B-B14F-4D97-AF65-F5344CB8AC3E}">
        <p14:creationId xmlns:p14="http://schemas.microsoft.com/office/powerpoint/2010/main" val="171051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D3A21-8901-4EC6-BCCA-68B82213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调整写作心境 </a:t>
            </a:r>
            <a:r>
              <a:rPr lang="en-US" altLang="zh-CN" dirty="0"/>
              <a:t>– </a:t>
            </a:r>
            <a:r>
              <a:rPr lang="zh-CN" altLang="en-US" dirty="0"/>
              <a:t>像由心生，见文识人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FCB373-9318-424F-A04E-985E6D5C61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028" name="Picture 4" descr="https://timgsa.baidu.com/timg?image&amp;quality=80&amp;size=b9999_10000&amp;sec=1596269734729&amp;di=d4822776517e41d279a19c19b5230c8e&amp;imgtype=0&amp;src=http%3A%2F%2F5b0988e595225.cdn.sohucs.com%2Fimages%2F20180613%2F0ca271dbbdf448448ee919f0e950b31a.jpeg">
            <a:extLst>
              <a:ext uri="{FF2B5EF4-FFF2-40B4-BE49-F238E27FC236}">
                <a16:creationId xmlns:a16="http://schemas.microsoft.com/office/drawing/2014/main" id="{98101035-6252-4E28-B930-CC6A4920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53" y="1565761"/>
            <a:ext cx="4683447" cy="353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4977F8-0E5A-4EC4-888C-4BAFF6CA107A}"/>
              </a:ext>
            </a:extLst>
          </p:cNvPr>
          <p:cNvSpPr txBox="1"/>
          <p:nvPr/>
        </p:nvSpPr>
        <p:spPr>
          <a:xfrm>
            <a:off x="5524194" y="2978848"/>
            <a:ext cx="809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VS</a:t>
            </a:r>
            <a:endParaRPr lang="zh-CN" altLang="en-US" sz="40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A72236-5DFE-4100-BC16-4245FEA01EE4}"/>
              </a:ext>
            </a:extLst>
          </p:cNvPr>
          <p:cNvSpPr txBox="1"/>
          <p:nvPr/>
        </p:nvSpPr>
        <p:spPr>
          <a:xfrm>
            <a:off x="2422125" y="5371279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人间失格？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82EE50-D9C5-40C2-AC13-80481609BE38}"/>
              </a:ext>
            </a:extLst>
          </p:cNvPr>
          <p:cNvSpPr txBox="1"/>
          <p:nvPr/>
        </p:nvSpPr>
        <p:spPr>
          <a:xfrm>
            <a:off x="8342662" y="53712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忘情自我？</a:t>
            </a:r>
          </a:p>
        </p:txBody>
      </p:sp>
      <p:sp>
        <p:nvSpPr>
          <p:cNvPr id="4" name="AutoShape 2" descr="https://img9.doubanio.com/view/group_topic/l/public/p313682375.webp">
            <a:extLst>
              <a:ext uri="{FF2B5EF4-FFF2-40B4-BE49-F238E27FC236}">
                <a16:creationId xmlns:a16="http://schemas.microsoft.com/office/drawing/2014/main" id="{4F499DCE-14D0-4ACC-ACB9-CAD62214F8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6700" y="32315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6F54BC-4A85-448B-9BDF-799706E06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75"/>
          <a:stretch/>
        </p:blipFill>
        <p:spPr>
          <a:xfrm>
            <a:off x="996039" y="1565761"/>
            <a:ext cx="4191000" cy="35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2000" dirty="0">
                <a:ea typeface="方正正粗黑简体" panose="02000000000000000000" charset="-122"/>
              </a:rPr>
              <a:t>03</a:t>
            </a:r>
            <a:endParaRPr lang="zh-CN" altLang="en-US" sz="12000" dirty="0">
              <a:ea typeface="方正正粗黑简体" panose="020000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方正正粗黑简体" panose="02000000000000000000" charset="-122"/>
                <a:ea typeface="方正正粗黑简体" panose="02000000000000000000" charset="-122"/>
              </a:rPr>
              <a:t>遣词行文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36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81F0CB-2432-483D-844E-08B46EFF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结构清晰，切换有渡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BE1499-2D37-4421-9B47-96C0748E3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2A44F6-1631-4E6B-A72B-742F64A8E993}"/>
              </a:ext>
            </a:extLst>
          </p:cNvPr>
          <p:cNvSpPr txBox="1"/>
          <p:nvPr/>
        </p:nvSpPr>
        <p:spPr>
          <a:xfrm>
            <a:off x="801281" y="1329178"/>
            <a:ext cx="5759776" cy="4247317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在实际业务中，对于有监管需求或者上下级从属结构比较稳定的场景，可以优先使用群签名，邀请主管部门担任管理员的角色，为所辖范围内的个体成员签发对应的签名私钥，在必要时可以介入进行监管调解。</a:t>
            </a:r>
          </a:p>
          <a:p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对于组织结构比较灵活，且对匿名性要求比较高、不希望引入管理员的场景，环签名可能是更好的选择，个体成员可以自由选择群体中成员，并对外将自己展现成该群体的一员。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（似乎内容已接近尾声，需要纠正预期）</a:t>
            </a:r>
            <a:endParaRPr lang="en-US" altLang="zh-CN" sz="1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值得注意的是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，群签名和环签名实现的匿名性</a:t>
            </a:r>
            <a:r>
              <a:rPr lang="zh-CN" altLang="en-US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并不是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无条件的。使用时具体需要注意哪些事项，我们</a:t>
            </a:r>
            <a:r>
              <a:rPr lang="zh-CN" altLang="en-US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在以下两个小节中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具体展开。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53E46A-861A-4827-A66A-64B6AFAA20E2}"/>
              </a:ext>
            </a:extLst>
          </p:cNvPr>
          <p:cNvSpPr txBox="1"/>
          <p:nvPr/>
        </p:nvSpPr>
        <p:spPr>
          <a:xfrm>
            <a:off x="7261645" y="1329177"/>
            <a:ext cx="4092155" cy="4247317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874031-93FD-4662-AC6A-926B3E75C6BB}"/>
              </a:ext>
            </a:extLst>
          </p:cNvPr>
          <p:cNvSpPr txBox="1"/>
          <p:nvPr/>
        </p:nvSpPr>
        <p:spPr>
          <a:xfrm>
            <a:off x="7436043" y="1673316"/>
            <a:ext cx="37441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门限密码算法在多方协作的相关场景中应用十分广泛，可以实现数据联合授权、认证、密钥安全恢复、密钥安全交换等需求，在诸多分布式多方计算协议中均可见其身影。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（列举范围很广，需要限定范围，控制预期）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本文</a:t>
            </a:r>
            <a:r>
              <a:rPr lang="zh-CN" altLang="en-US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主要从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秘密分享、门限加密、门限签名</a:t>
            </a:r>
            <a:r>
              <a:rPr lang="zh-CN" altLang="en-US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三大应用方向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，分享门限密码算法的奇妙之处。</a:t>
            </a:r>
          </a:p>
        </p:txBody>
      </p:sp>
    </p:spTree>
    <p:extLst>
      <p:ext uri="{BB962C8B-B14F-4D97-AF65-F5344CB8AC3E}">
        <p14:creationId xmlns:p14="http://schemas.microsoft.com/office/powerpoint/2010/main" val="136714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5A794-BAFA-4C8C-A08C-3A764F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情理之中，意料之外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F33369-4CD7-4E2B-9E36-E0008B07E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C7FD4857-F3F3-4DA1-B4ED-CFE5BD4CE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50" y="1258652"/>
            <a:ext cx="2907287" cy="430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9F6BD0-0C28-4628-A0F8-60C21859EFDB}"/>
              </a:ext>
            </a:extLst>
          </p:cNvPr>
          <p:cNvSpPr txBox="1"/>
          <p:nvPr/>
        </p:nvSpPr>
        <p:spPr>
          <a:xfrm>
            <a:off x="1261413" y="5756900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制造错觉，激发兴趣</a:t>
            </a:r>
          </a:p>
        </p:txBody>
      </p:sp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0829C931-C55F-47A4-B799-FDFBEB5F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82" y="1258652"/>
            <a:ext cx="2650443" cy="430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738251-51B8-4557-AD71-E4235FD0965F}"/>
              </a:ext>
            </a:extLst>
          </p:cNvPr>
          <p:cNvSpPr txBox="1"/>
          <p:nvPr/>
        </p:nvSpPr>
        <p:spPr>
          <a:xfrm>
            <a:off x="4861323" y="5756900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逆转顺序，明确预期</a:t>
            </a:r>
          </a:p>
        </p:txBody>
      </p:sp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207A3667-6894-44A5-B958-765E0FE3A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70" y="1258652"/>
            <a:ext cx="2908431" cy="430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B431E5-BAA6-4699-9C53-B1120D6CA057}"/>
              </a:ext>
            </a:extLst>
          </p:cNvPr>
          <p:cNvSpPr txBox="1"/>
          <p:nvPr/>
        </p:nvSpPr>
        <p:spPr>
          <a:xfrm>
            <a:off x="8461805" y="5754796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层层递进，高潮迭起</a:t>
            </a:r>
          </a:p>
        </p:txBody>
      </p:sp>
    </p:spTree>
    <p:extLst>
      <p:ext uri="{BB962C8B-B14F-4D97-AF65-F5344CB8AC3E}">
        <p14:creationId xmlns:p14="http://schemas.microsoft.com/office/powerpoint/2010/main" val="6943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2015E-F924-46AA-A2AA-15C03A86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文字为主，图片为辅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918F18-0F72-45B9-9CE4-3CB22DDB1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A58456-715A-42DE-B671-4B406A4E4EF0}"/>
              </a:ext>
            </a:extLst>
          </p:cNvPr>
          <p:cNvSpPr txBox="1"/>
          <p:nvPr/>
        </p:nvSpPr>
        <p:spPr>
          <a:xfrm>
            <a:off x="801281" y="1329178"/>
            <a:ext cx="4845375" cy="4801314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对于以上诉求，隐私数据的价值在于。。。但值得警惕的是，如果处理不当，这也带来了显著的隐私风险。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用户也逐步认识到自身信息价值和分享数据的风险，选择性地参与数据价值交换。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 descr="C:\Users\qyan\AppData\Local\Microsoft\Windows\INetCache\Content.Word\微信图片_20200217102443_副本2.jpg">
            <a:extLst>
              <a:ext uri="{FF2B5EF4-FFF2-40B4-BE49-F238E27FC236}">
                <a16:creationId xmlns:a16="http://schemas.microsoft.com/office/drawing/2014/main" id="{3C1EAEFD-BCBB-465E-97DA-AA3BBCCC7B6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35" y="3729835"/>
            <a:ext cx="1701994" cy="143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qyan\AppData\Local\Microsoft\Windows\INetCache\Content.Word\微信图片_20200217102443_副本.jpg">
            <a:extLst>
              <a:ext uri="{FF2B5EF4-FFF2-40B4-BE49-F238E27FC236}">
                <a16:creationId xmlns:a16="http://schemas.microsoft.com/office/drawing/2014/main" id="{922EBF43-5B25-4110-AA13-19817CE8C8F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59" y="3729835"/>
            <a:ext cx="2421298" cy="14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qyan\AppData\Local\Microsoft\Windows\INetCache\Content.Word\微信图片_20200217102404_副本.jpg">
            <a:extLst>
              <a:ext uri="{FF2B5EF4-FFF2-40B4-BE49-F238E27FC236}">
                <a16:creationId xmlns:a16="http://schemas.microsoft.com/office/drawing/2014/main" id="{7E8FCA98-3095-4380-98D5-F6613BDEA2A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33" y="2442858"/>
            <a:ext cx="2937274" cy="11638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099B16-F746-487C-AFF7-1BAFB1E7BA1A}"/>
              </a:ext>
            </a:extLst>
          </p:cNvPr>
          <p:cNvSpPr txBox="1"/>
          <p:nvPr/>
        </p:nvSpPr>
        <p:spPr>
          <a:xfrm>
            <a:off x="6451398" y="1329178"/>
            <a:ext cx="4845375" cy="4801314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平台汇集的隐私数据量越大，产生的商业价值也随之急剧攀升，但同时也会让隐私风险“埋雷”。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- </a:t>
            </a:r>
            <a:r>
              <a:rPr lang="zh-CN" altLang="en-US" sz="1800" dirty="0">
                <a:latin typeface="+mj-ea"/>
                <a:ea typeface="+mj-ea"/>
              </a:rPr>
              <a:t>隐私保护立法渐完善，数据商用需合法合规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</a:t>
            </a:r>
            <a:r>
              <a:rPr lang="en-US" altLang="zh-CN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1】 【</a:t>
            </a:r>
            <a:r>
              <a:rPr lang="zh-CN" altLang="en-US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</a:t>
            </a:r>
            <a:r>
              <a:rPr lang="en-US" altLang="zh-CN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2】 【</a:t>
            </a:r>
            <a:r>
              <a:rPr lang="zh-CN" altLang="en-US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</a:t>
            </a:r>
            <a:r>
              <a:rPr lang="en-US" altLang="zh-CN" sz="1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3】</a:t>
            </a: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隐私保护相关法律法规，除规范了隐私数据的适用范畴和使用限制之外，初衷是希望将隐私数据的控制权和收益权归还数据属主。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- </a:t>
            </a:r>
            <a:r>
              <a:rPr lang="zh-CN" altLang="en-US" sz="1800" dirty="0">
                <a:latin typeface="+mj-ea"/>
                <a:ea typeface="+mj-ea"/>
              </a:rPr>
              <a:t>数据属主保护意识崛起，授权使用心有明尺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当前社会，信息技术商业化早已不是新事物，经历多年用户教育之后，数据属主逐步认识到自身隐私数据的价值和分享隐私数据的风险。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B975F5-04EA-4BB6-9318-28E3A91B8FB5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5646656" y="3729835"/>
            <a:ext cx="8047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6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0AD0E-F710-4FE5-9993-B9666EAA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多说“人”话，少写“废”话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8A1762-D21F-4648-BCE6-0CCE08883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DB228E-7E9B-41FF-9832-3C3160499F84}"/>
              </a:ext>
            </a:extLst>
          </p:cNvPr>
          <p:cNvSpPr txBox="1"/>
          <p:nvPr/>
        </p:nvSpPr>
        <p:spPr>
          <a:xfrm>
            <a:off x="263949" y="4130041"/>
            <a:ext cx="4681777" cy="1200329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业务场景中</a:t>
            </a:r>
            <a:r>
              <a:rPr lang="zh-CN" altLang="en-US" dirty="0">
                <a:highlight>
                  <a:srgbClr val="FFFF00"/>
                </a:highlight>
              </a:rPr>
              <a:t>是否有</a:t>
            </a:r>
            <a:r>
              <a:rPr lang="zh-CN" altLang="en-US" dirty="0"/>
              <a:t>隐匿</a:t>
            </a:r>
            <a:r>
              <a:rPr lang="zh-CN" altLang="en-US" dirty="0">
                <a:highlight>
                  <a:srgbClr val="FFFF00"/>
                </a:highlight>
              </a:rPr>
              <a:t>待签名数据</a:t>
            </a:r>
            <a:r>
              <a:rPr lang="zh-CN" altLang="en-US" dirty="0"/>
              <a:t>的需求？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数字签名是否可以</a:t>
            </a:r>
            <a:r>
              <a:rPr lang="zh-CN" altLang="en-US" dirty="0">
                <a:highlight>
                  <a:srgbClr val="FFFF00"/>
                </a:highlight>
              </a:rPr>
              <a:t>隐藏</a:t>
            </a:r>
            <a:r>
              <a:rPr lang="zh-CN" altLang="en-US" dirty="0"/>
              <a:t>待签名数据？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如何做到</a:t>
            </a:r>
            <a:r>
              <a:rPr lang="zh-CN" altLang="en-US" dirty="0">
                <a:highlight>
                  <a:srgbClr val="FFFF00"/>
                </a:highlight>
              </a:rPr>
              <a:t>可签不可见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trike="sngStrike" dirty="0"/>
              <a:t>其背后的盲签名技术为何有如此奇妙之处？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B0A7D2-E974-4D07-A670-FED2A76D045F}"/>
              </a:ext>
            </a:extLst>
          </p:cNvPr>
          <p:cNvSpPr txBox="1"/>
          <p:nvPr/>
        </p:nvSpPr>
        <p:spPr>
          <a:xfrm>
            <a:off x="5553270" y="3991541"/>
            <a:ext cx="6384205" cy="1477328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数字签名在数字契约中包含</a:t>
            </a:r>
            <a:r>
              <a:rPr lang="zh-CN" altLang="en-US" dirty="0">
                <a:solidFill>
                  <a:schemeClr val="accent1"/>
                </a:solidFill>
              </a:rPr>
              <a:t>不便公开的敏感信息</a:t>
            </a:r>
            <a:r>
              <a:rPr lang="zh-CN" altLang="en-US" dirty="0"/>
              <a:t>时，如何进行有效的签名？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签名时</a:t>
            </a:r>
            <a:r>
              <a:rPr lang="zh-CN" altLang="en-US" dirty="0">
                <a:solidFill>
                  <a:schemeClr val="accent1"/>
                </a:solidFill>
              </a:rPr>
              <a:t>看不到</a:t>
            </a:r>
            <a:r>
              <a:rPr lang="zh-CN" altLang="en-US" dirty="0"/>
              <a:t>信息明文，日后出现</a:t>
            </a:r>
            <a:r>
              <a:rPr lang="zh-CN" altLang="en-US" dirty="0">
                <a:solidFill>
                  <a:schemeClr val="accent1"/>
                </a:solidFill>
              </a:rPr>
              <a:t>纠纷</a:t>
            </a:r>
            <a:r>
              <a:rPr lang="zh-CN" altLang="en-US" dirty="0"/>
              <a:t>该如何</a:t>
            </a:r>
            <a:r>
              <a:rPr lang="zh-CN" altLang="en-US" dirty="0">
                <a:solidFill>
                  <a:schemeClr val="accent1"/>
                </a:solidFill>
              </a:rPr>
              <a:t>追究维权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连签名者都</a:t>
            </a:r>
            <a:r>
              <a:rPr lang="zh-CN" altLang="en-US" dirty="0">
                <a:solidFill>
                  <a:schemeClr val="accent1"/>
                </a:solidFill>
              </a:rPr>
              <a:t>看不到</a:t>
            </a:r>
            <a:r>
              <a:rPr lang="zh-CN" altLang="en-US" dirty="0"/>
              <a:t>数据信息，如何支持有效的</a:t>
            </a:r>
            <a:r>
              <a:rPr lang="zh-CN" altLang="en-US" dirty="0">
                <a:solidFill>
                  <a:schemeClr val="accent1"/>
                </a:solidFill>
              </a:rPr>
              <a:t>监管介入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</a:rPr>
              <a:t>其背后</a:t>
            </a:r>
            <a:r>
              <a:rPr lang="zh-CN" altLang="en-US" dirty="0"/>
              <a:t>的盲签名技术</a:t>
            </a:r>
            <a:r>
              <a:rPr lang="zh-CN" altLang="en-US" dirty="0">
                <a:solidFill>
                  <a:schemeClr val="accent1"/>
                </a:solidFill>
              </a:rPr>
              <a:t>和其他签名技术相比</a:t>
            </a:r>
            <a:r>
              <a:rPr lang="zh-CN" altLang="en-US" dirty="0"/>
              <a:t>，有何过人之处？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E2AED8-4D23-4B28-B17A-E7AB7AA42503}"/>
              </a:ext>
            </a:extLst>
          </p:cNvPr>
          <p:cNvSpPr txBox="1"/>
          <p:nvPr/>
        </p:nvSpPr>
        <p:spPr>
          <a:xfrm>
            <a:off x="263948" y="1652577"/>
            <a:ext cx="4681777" cy="1477328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隐私数据</a:t>
            </a:r>
            <a:r>
              <a:rPr lang="zh-CN" altLang="en-US" dirty="0">
                <a:highlight>
                  <a:srgbClr val="FFFF00"/>
                </a:highlight>
              </a:rPr>
              <a:t>面临</a:t>
            </a:r>
            <a:r>
              <a:rPr lang="zh-CN" altLang="en-US" dirty="0"/>
              <a:t>多方联合授权</a:t>
            </a:r>
            <a:r>
              <a:rPr lang="zh-CN" altLang="en-US" dirty="0">
                <a:highlight>
                  <a:srgbClr val="FFFF00"/>
                </a:highlight>
              </a:rPr>
              <a:t>需求？</a:t>
            </a:r>
            <a:endParaRPr lang="en-US" altLang="zh-CN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highlight>
                  <a:srgbClr val="FFFF00"/>
                </a:highlight>
              </a:rPr>
              <a:t>密钥</a:t>
            </a:r>
            <a:r>
              <a:rPr lang="zh-CN" altLang="en-US" dirty="0"/>
              <a:t>如何安全地</a:t>
            </a:r>
            <a:r>
              <a:rPr lang="zh-CN" altLang="en-US" dirty="0">
                <a:highlight>
                  <a:srgbClr val="FFFF00"/>
                </a:highlight>
              </a:rPr>
              <a:t>分片</a:t>
            </a:r>
            <a:r>
              <a:rPr lang="zh-CN" altLang="en-US" dirty="0"/>
              <a:t>保存？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为什么</a:t>
            </a:r>
            <a:r>
              <a:rPr lang="zh-CN" altLang="en-US" dirty="0">
                <a:highlight>
                  <a:srgbClr val="FFFF00"/>
                </a:highlight>
              </a:rPr>
              <a:t>门限密码参与方</a:t>
            </a:r>
            <a:r>
              <a:rPr lang="zh-CN" altLang="en-US" dirty="0"/>
              <a:t>少于一定数目就无法解密？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trike="sngStrike" dirty="0"/>
              <a:t>门限密码学在应用领域可以解决哪些问题？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7707C5-4D5F-4CAC-B5F7-329D5DCC472B}"/>
              </a:ext>
            </a:extLst>
          </p:cNvPr>
          <p:cNvSpPr txBox="1"/>
          <p:nvPr/>
        </p:nvSpPr>
        <p:spPr>
          <a:xfrm>
            <a:off x="5553270" y="1514078"/>
            <a:ext cx="6384205" cy="1754326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隐私数据密文</a:t>
            </a:r>
            <a:r>
              <a:rPr lang="zh-CN" altLang="en-US" dirty="0">
                <a:solidFill>
                  <a:schemeClr val="accent1"/>
                </a:solidFill>
              </a:rPr>
              <a:t>控制权</a:t>
            </a:r>
            <a:r>
              <a:rPr lang="zh-CN" altLang="en-US" dirty="0"/>
              <a:t>只能由</a:t>
            </a:r>
            <a:r>
              <a:rPr lang="zh-CN" altLang="en-US" dirty="0">
                <a:solidFill>
                  <a:schemeClr val="accent1"/>
                </a:solidFill>
              </a:rPr>
              <a:t>单一主体</a:t>
            </a:r>
            <a:r>
              <a:rPr lang="zh-CN" altLang="en-US" dirty="0"/>
              <a:t>掌控？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</a:rPr>
              <a:t>代表控制权</a:t>
            </a:r>
            <a:r>
              <a:rPr lang="zh-CN" altLang="en-US" dirty="0"/>
              <a:t>的密钥如何才能安全地交由</a:t>
            </a:r>
            <a:r>
              <a:rPr lang="zh-CN" altLang="en-US" dirty="0">
                <a:solidFill>
                  <a:schemeClr val="accent1"/>
                </a:solidFill>
              </a:rPr>
              <a:t>多个互不信任的</a:t>
            </a:r>
            <a:r>
              <a:rPr lang="zh-CN" altLang="en-US" dirty="0"/>
              <a:t>主体</a:t>
            </a:r>
            <a:r>
              <a:rPr lang="zh-CN" altLang="en-US" dirty="0">
                <a:solidFill>
                  <a:schemeClr val="accent1"/>
                </a:solidFill>
              </a:rPr>
              <a:t>协同</a:t>
            </a:r>
            <a:r>
              <a:rPr lang="zh-CN" altLang="en-US" dirty="0"/>
              <a:t>使用？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如何在技术层面保障多方授权的</a:t>
            </a:r>
            <a:r>
              <a:rPr lang="zh-CN" altLang="en-US" dirty="0">
                <a:solidFill>
                  <a:schemeClr val="accent1"/>
                </a:solidFill>
              </a:rPr>
              <a:t>公平公正性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任一参与</a:t>
            </a:r>
            <a:r>
              <a:rPr lang="zh-CN" altLang="en-US" dirty="0">
                <a:solidFill>
                  <a:schemeClr val="accent1"/>
                </a:solidFill>
              </a:rPr>
              <a:t>协作</a:t>
            </a:r>
            <a:r>
              <a:rPr lang="zh-CN" altLang="en-US" dirty="0"/>
              <a:t>的主体密钥丢失，如何实现安全可靠的容灾恢复？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9240420-7C85-4E9B-B09F-69B3771608A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45725" y="2391241"/>
            <a:ext cx="607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3F12AAE-2A1A-439A-AFCC-CFF08760501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945726" y="4730205"/>
            <a:ext cx="60754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9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2000" dirty="0">
                <a:ea typeface="方正正粗黑简体" panose="02000000000000000000" charset="-122"/>
              </a:rPr>
              <a:t>04</a:t>
            </a:r>
            <a:endParaRPr lang="zh-CN" altLang="en-US" sz="12000" dirty="0">
              <a:ea typeface="方正正粗黑简体" panose="020000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品质细节</a:t>
            </a:r>
            <a:endParaRPr lang="zh-CN" altLang="en-US" sz="3600" dirty="0">
              <a:latin typeface="方正正粗黑简体" panose="02000000000000000000" charset="-122"/>
              <a:ea typeface="方正正粗黑简体" panose="02000000000000000000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6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F43F85-6768-4642-B58D-E50B815A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术语一致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BE1499-2D37-4421-9B47-96C0748E3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F54779-A044-47D2-8AB5-E48EEC117BC6}"/>
              </a:ext>
            </a:extLst>
          </p:cNvPr>
          <p:cNvSpPr txBox="1"/>
          <p:nvPr/>
        </p:nvSpPr>
        <p:spPr>
          <a:xfrm>
            <a:off x="1703116" y="1569047"/>
            <a:ext cx="95410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XX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5532E9-9871-4DD3-A4F2-89880BB3762F}"/>
              </a:ext>
            </a:extLst>
          </p:cNvPr>
          <p:cNvSpPr txBox="1"/>
          <p:nvPr/>
        </p:nvSpPr>
        <p:spPr>
          <a:xfrm>
            <a:off x="2384713" y="277724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XX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EE7BAE-6388-48C5-BB97-673C0C6519C5}"/>
              </a:ext>
            </a:extLst>
          </p:cNvPr>
          <p:cNvSpPr txBox="1"/>
          <p:nvPr/>
        </p:nvSpPr>
        <p:spPr>
          <a:xfrm>
            <a:off x="953410" y="278847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XX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3D0B69-D4C6-4021-AB35-A76DC0DB7366}"/>
              </a:ext>
            </a:extLst>
          </p:cNvPr>
          <p:cNvSpPr txBox="1"/>
          <p:nvPr/>
        </p:nvSpPr>
        <p:spPr>
          <a:xfrm>
            <a:off x="3927337" y="1500719"/>
            <a:ext cx="90281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密钥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E498EA-D95B-461D-A1A0-CA97F2106378}"/>
              </a:ext>
            </a:extLst>
          </p:cNvPr>
          <p:cNvSpPr txBox="1"/>
          <p:nvPr/>
        </p:nvSpPr>
        <p:spPr>
          <a:xfrm>
            <a:off x="5495697" y="15007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秘钥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C7D1BD-1E38-411C-BBAC-384000F1C3F2}"/>
              </a:ext>
            </a:extLst>
          </p:cNvPr>
          <p:cNvSpPr txBox="1"/>
          <p:nvPr/>
        </p:nvSpPr>
        <p:spPr>
          <a:xfrm>
            <a:off x="3927337" y="26672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密匙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B3160D-6F22-4BD7-B338-326C43A3070B}"/>
              </a:ext>
            </a:extLst>
          </p:cNvPr>
          <p:cNvSpPr txBox="1"/>
          <p:nvPr/>
        </p:nvSpPr>
        <p:spPr>
          <a:xfrm>
            <a:off x="5495697" y="26672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秘匙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8704D8A-6E85-498A-8C46-CC0174BD0692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1430464" y="2092267"/>
            <a:ext cx="749706" cy="69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527DA81-ED8A-499B-9A84-962B489218FF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1907517" y="3038859"/>
            <a:ext cx="477196" cy="1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1ED6BAC-E4C6-4CE3-85F1-750F38ACC0CA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H="1" flipV="1">
            <a:off x="2180170" y="2092267"/>
            <a:ext cx="681597" cy="68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D60E05B-F55C-4FB5-B8F1-63AB279E9D7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830148" y="1762328"/>
            <a:ext cx="6655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8AF6CE-CF35-4876-B22D-638418774ACB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5947103" y="2023938"/>
            <a:ext cx="0" cy="64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A531C60-863A-4603-963E-422CC15A35DB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>
            <a:off x="4830148" y="2928879"/>
            <a:ext cx="6655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2D3D843-4664-4217-B2A0-AFD8D54E0E26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V="1">
            <a:off x="4378743" y="2023939"/>
            <a:ext cx="0" cy="64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06B8314-6583-4C0B-9063-8D95ACFF39AA}"/>
              </a:ext>
            </a:extLst>
          </p:cNvPr>
          <p:cNvSpPr txBox="1"/>
          <p:nvPr/>
        </p:nvSpPr>
        <p:spPr>
          <a:xfrm>
            <a:off x="7361854" y="1448322"/>
            <a:ext cx="90281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签发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700237-6899-4AE5-B5DA-CDAE0CAC8AFE}"/>
              </a:ext>
            </a:extLst>
          </p:cNvPr>
          <p:cNvSpPr txBox="1"/>
          <p:nvPr/>
        </p:nvSpPr>
        <p:spPr>
          <a:xfrm>
            <a:off x="8930214" y="14483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颁发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C0B6B47-EEC6-4F53-A20D-2F9AB8B1CB37}"/>
              </a:ext>
            </a:extLst>
          </p:cNvPr>
          <p:cNvCxnSpPr>
            <a:cxnSpLocks/>
            <a:stCxn id="22" idx="1"/>
            <a:endCxn id="20" idx="3"/>
          </p:cNvCxnSpPr>
          <p:nvPr/>
        </p:nvCxnSpPr>
        <p:spPr>
          <a:xfrm flipH="1">
            <a:off x="8264665" y="1709931"/>
            <a:ext cx="6655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D2EE524-DA53-4531-842E-324068690E5C}"/>
              </a:ext>
            </a:extLst>
          </p:cNvPr>
          <p:cNvSpPr txBox="1"/>
          <p:nvPr/>
        </p:nvSpPr>
        <p:spPr>
          <a:xfrm>
            <a:off x="7361854" y="2440394"/>
            <a:ext cx="90281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数据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90D888A-C130-4DEB-B4BB-E48FABD9FB82}"/>
              </a:ext>
            </a:extLst>
          </p:cNvPr>
          <p:cNvSpPr txBox="1"/>
          <p:nvPr/>
        </p:nvSpPr>
        <p:spPr>
          <a:xfrm>
            <a:off x="8930214" y="2440393"/>
            <a:ext cx="90281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信息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6416EBE-8CAF-423A-B083-6E85F675B455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>
            <a:off x="8264665" y="2702003"/>
            <a:ext cx="665549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0A05137-2EFC-40E6-8751-26088D8D381F}"/>
              </a:ext>
            </a:extLst>
          </p:cNvPr>
          <p:cNvSpPr txBox="1"/>
          <p:nvPr/>
        </p:nvSpPr>
        <p:spPr>
          <a:xfrm>
            <a:off x="10498574" y="2441512"/>
            <a:ext cx="902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内容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65A122F-4309-4C52-AD79-07A03C93642D}"/>
              </a:ext>
            </a:extLst>
          </p:cNvPr>
          <p:cNvCxnSpPr>
            <a:cxnSpLocks/>
            <a:stCxn id="32" idx="1"/>
            <a:endCxn id="28" idx="3"/>
          </p:cNvCxnSpPr>
          <p:nvPr/>
        </p:nvCxnSpPr>
        <p:spPr>
          <a:xfrm flipH="1" flipV="1">
            <a:off x="9833025" y="2702003"/>
            <a:ext cx="665549" cy="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7C34C17-7272-4D7C-A096-12F0FAB11119}"/>
              </a:ext>
            </a:extLst>
          </p:cNvPr>
          <p:cNvSpPr txBox="1"/>
          <p:nvPr/>
        </p:nvSpPr>
        <p:spPr>
          <a:xfrm>
            <a:off x="7361854" y="3432241"/>
            <a:ext cx="90281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经典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D14376-2C22-4611-B06C-4794BDE1400E}"/>
              </a:ext>
            </a:extLst>
          </p:cNvPr>
          <p:cNvSpPr txBox="1"/>
          <p:nvPr/>
        </p:nvSpPr>
        <p:spPr>
          <a:xfrm>
            <a:off x="8930214" y="3432240"/>
            <a:ext cx="90281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传统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0F568F4-35E0-49B9-947A-CF0CEF7B1F38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>
            <a:off x="8264665" y="3693850"/>
            <a:ext cx="665549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C9652C1-8EF8-4716-B590-E40DE59EDD9F}"/>
              </a:ext>
            </a:extLst>
          </p:cNvPr>
          <p:cNvSpPr txBox="1"/>
          <p:nvPr/>
        </p:nvSpPr>
        <p:spPr>
          <a:xfrm>
            <a:off x="2092536" y="3873447"/>
            <a:ext cx="269817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+mn-ea"/>
              </a:rPr>
              <a:t>区块链底层平台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C883B4-7F50-469A-A6EB-C3B694D89927}"/>
              </a:ext>
            </a:extLst>
          </p:cNvPr>
          <p:cNvSpPr txBox="1"/>
          <p:nvPr/>
        </p:nvSpPr>
        <p:spPr>
          <a:xfrm>
            <a:off x="3699520" y="522275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+mn-ea"/>
              </a:rPr>
              <a:t>区块链技术平台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8071539-BA67-4BC3-8088-EDE845805837}"/>
              </a:ext>
            </a:extLst>
          </p:cNvPr>
          <p:cNvSpPr txBox="1"/>
          <p:nvPr/>
        </p:nvSpPr>
        <p:spPr>
          <a:xfrm>
            <a:off x="1082860" y="522275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+mn-ea"/>
              </a:rPr>
              <a:t>区块链平台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DB82404-A6E9-4BF5-9560-BB7E90ADCC17}"/>
              </a:ext>
            </a:extLst>
          </p:cNvPr>
          <p:cNvCxnSpPr>
            <a:stCxn id="37" idx="2"/>
            <a:endCxn id="39" idx="0"/>
          </p:cNvCxnSpPr>
          <p:nvPr/>
        </p:nvCxnSpPr>
        <p:spPr>
          <a:xfrm flipH="1">
            <a:off x="2072875" y="4396667"/>
            <a:ext cx="1368749" cy="82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0044F45-237D-493D-A138-4D4E7CAB5404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>
            <a:off x="3062889" y="5484367"/>
            <a:ext cx="636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FB15348-5364-4978-8CE7-1BE5103FE6A0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H="1" flipV="1">
            <a:off x="3441624" y="4396667"/>
            <a:ext cx="1606984" cy="82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F58EEB52-AC2C-48ED-BF8D-FD8BF4FFBA82}"/>
              </a:ext>
            </a:extLst>
          </p:cNvPr>
          <p:cNvSpPr txBox="1"/>
          <p:nvPr/>
        </p:nvSpPr>
        <p:spPr>
          <a:xfrm>
            <a:off x="7361854" y="4709872"/>
            <a:ext cx="113853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+mn-ea"/>
              </a:rPr>
              <a:t>WeBASE</a:t>
            </a:r>
            <a:r>
              <a:rPr lang="zh-CN" altLang="en-US" sz="1800" dirty="0">
                <a:solidFill>
                  <a:srgbClr val="000000"/>
                </a:solidFill>
                <a:latin typeface="+mn-ea"/>
              </a:rPr>
              <a:t>交易通路</a:t>
            </a:r>
            <a:endParaRPr lang="en-US" altLang="zh-CN" sz="18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D46C709-6966-47DD-A48A-633C77CDD935}"/>
              </a:ext>
            </a:extLst>
          </p:cNvPr>
          <p:cNvSpPr txBox="1"/>
          <p:nvPr/>
        </p:nvSpPr>
        <p:spPr>
          <a:xfrm>
            <a:off x="8930214" y="4626772"/>
            <a:ext cx="240533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b="0" i="0" spc="0" dirty="0" err="1">
                <a:solidFill>
                  <a:srgbClr val="000000"/>
                </a:solidFill>
                <a:effectLst/>
                <a:latin typeface="+mn-ea"/>
              </a:rPr>
              <a:t>WeBASE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+mn-ea"/>
              </a:rPr>
              <a:t>-Transaction</a:t>
            </a:r>
            <a:br>
              <a:rPr lang="en-US" altLang="zh-CN" sz="1800" b="0" i="0" spc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+mn-ea"/>
              </a:rPr>
              <a:t>交易通路</a:t>
            </a:r>
            <a:endParaRPr lang="en-US" altLang="zh-CN" sz="3200" dirty="0">
              <a:effectLst/>
              <a:latin typeface="+mn-ea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DA71398-29F0-44E3-9A76-39962ED4FC86}"/>
              </a:ext>
            </a:extLst>
          </p:cNvPr>
          <p:cNvCxnSpPr>
            <a:cxnSpLocks/>
            <a:stCxn id="44" idx="1"/>
            <a:endCxn id="43" idx="3"/>
          </p:cNvCxnSpPr>
          <p:nvPr/>
        </p:nvCxnSpPr>
        <p:spPr>
          <a:xfrm flipH="1">
            <a:off x="8500386" y="5033037"/>
            <a:ext cx="4298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F708B-32CA-4AE7-962D-4FA9AF86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八分青年，八分稿 </a:t>
            </a:r>
            <a:r>
              <a:rPr lang="en-US" altLang="zh-CN" dirty="0"/>
              <a:t>– </a:t>
            </a:r>
            <a:r>
              <a:rPr lang="zh-CN" altLang="en-US" dirty="0"/>
              <a:t>控制投入，优化产出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D02F4-CE1F-4213-9C0A-DAFC1F649E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BFC2995-B387-4B34-BF6F-37220E3FE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28" y="1400817"/>
            <a:ext cx="45148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EF4AB7A-F347-46DB-B44F-6119BAEAC8F7}"/>
              </a:ext>
            </a:extLst>
          </p:cNvPr>
          <p:cNvGrpSpPr/>
          <p:nvPr/>
        </p:nvGrpSpPr>
        <p:grpSpPr>
          <a:xfrm>
            <a:off x="6549746" y="1578191"/>
            <a:ext cx="4319359" cy="4093428"/>
            <a:chOff x="6578026" y="1578190"/>
            <a:chExt cx="4319359" cy="409342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CA3ED21-4D7D-4B5A-A213-62584419B0E6}"/>
                </a:ext>
              </a:extLst>
            </p:cNvPr>
            <p:cNvSpPr txBox="1"/>
            <p:nvPr/>
          </p:nvSpPr>
          <p:spPr>
            <a:xfrm>
              <a:off x="7346484" y="1578190"/>
              <a:ext cx="355090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180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高品质的文稿，必然来自不断地重写优化和经验积累</a:t>
              </a:r>
              <a:endPara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spcBef>
                  <a:spcPts val="180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再高品质的文稿，也无法满足所有读者的需求</a:t>
              </a:r>
              <a:endPara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spcBef>
                  <a:spcPts val="180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文稿越冗长，读者越有可能在阅读中失去兴趣</a:t>
              </a:r>
              <a:endPara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>
                <a:spcBef>
                  <a:spcPts val="180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文稿越凌乱，读者越有可能在阅读中失去方向</a:t>
              </a:r>
              <a:endPara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>
                <a:spcBef>
                  <a:spcPts val="180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文稿越细节，读者越有可能在阅读中失去耐心</a:t>
              </a:r>
              <a:endPara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pic>
          <p:nvPicPr>
            <p:cNvPr id="7" name="图形 6" descr="警告">
              <a:extLst>
                <a:ext uri="{FF2B5EF4-FFF2-40B4-BE49-F238E27FC236}">
                  <a16:creationId xmlns:a16="http://schemas.microsoft.com/office/drawing/2014/main" id="{4D7C52CC-70B4-402F-AE9A-548161F56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026" y="1578190"/>
              <a:ext cx="655963" cy="655963"/>
            </a:xfrm>
            <a:prstGeom prst="rect">
              <a:avLst/>
            </a:prstGeom>
          </p:spPr>
        </p:pic>
        <p:pic>
          <p:nvPicPr>
            <p:cNvPr id="9" name="图形 8" descr="警告">
              <a:extLst>
                <a:ext uri="{FF2B5EF4-FFF2-40B4-BE49-F238E27FC236}">
                  <a16:creationId xmlns:a16="http://schemas.microsoft.com/office/drawing/2014/main" id="{DD631188-0F66-4915-8083-A05CD04F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026" y="2419346"/>
              <a:ext cx="655963" cy="655963"/>
            </a:xfrm>
            <a:prstGeom prst="rect">
              <a:avLst/>
            </a:prstGeom>
          </p:spPr>
        </p:pic>
        <p:pic>
          <p:nvPicPr>
            <p:cNvPr id="10" name="图形 9" descr="警告">
              <a:extLst>
                <a:ext uri="{FF2B5EF4-FFF2-40B4-BE49-F238E27FC236}">
                  <a16:creationId xmlns:a16="http://schemas.microsoft.com/office/drawing/2014/main" id="{5021A1BF-F8DF-4458-93B8-A26EBC67B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026" y="3260502"/>
              <a:ext cx="655963" cy="655963"/>
            </a:xfrm>
            <a:prstGeom prst="rect">
              <a:avLst/>
            </a:prstGeom>
          </p:spPr>
        </p:pic>
        <p:pic>
          <p:nvPicPr>
            <p:cNvPr id="11" name="图形 10" descr="警告">
              <a:extLst>
                <a:ext uri="{FF2B5EF4-FFF2-40B4-BE49-F238E27FC236}">
                  <a16:creationId xmlns:a16="http://schemas.microsoft.com/office/drawing/2014/main" id="{AF739D53-9F29-4A7E-8FA8-E955E6C4D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026" y="4101658"/>
              <a:ext cx="655963" cy="655963"/>
            </a:xfrm>
            <a:prstGeom prst="rect">
              <a:avLst/>
            </a:prstGeom>
          </p:spPr>
        </p:pic>
        <p:pic>
          <p:nvPicPr>
            <p:cNvPr id="12" name="图形 11" descr="警告">
              <a:extLst>
                <a:ext uri="{FF2B5EF4-FFF2-40B4-BE49-F238E27FC236}">
                  <a16:creationId xmlns:a16="http://schemas.microsoft.com/office/drawing/2014/main" id="{FEC1E8FD-BC2A-4D65-ABC5-4A97030F3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026" y="4942815"/>
              <a:ext cx="655963" cy="655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50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DC800-139D-41C3-9F6E-99A118D1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样式规整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F6F371-E884-4DAE-AA44-F47D9087F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58D7AA-E646-42A3-96CE-ABD5E9ECA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473" y="1171742"/>
            <a:ext cx="2435689" cy="4970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9C1240-FC1D-4210-99BA-BDD4A3BD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12" y="3467745"/>
            <a:ext cx="6027695" cy="26747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06EEF0-4F77-4A07-A7D1-7CDD30862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9" y="1670629"/>
            <a:ext cx="4939516" cy="1532022"/>
          </a:xfrm>
          <a:prstGeom prst="rect">
            <a:avLst/>
          </a:prstGeom>
        </p:spPr>
      </p:pic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CBFC6E25-2999-4FBF-A6E3-C4E2858EFE0C}"/>
              </a:ext>
            </a:extLst>
          </p:cNvPr>
          <p:cNvSpPr/>
          <p:nvPr/>
        </p:nvSpPr>
        <p:spPr>
          <a:xfrm>
            <a:off x="410429" y="4475202"/>
            <a:ext cx="1829290" cy="1065228"/>
          </a:xfrm>
          <a:prstGeom prst="cloudCallo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大家来找茬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C37F94-B14E-4519-BCB4-D33A357E1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632" y="2332424"/>
            <a:ext cx="4149637" cy="1002774"/>
          </a:xfrm>
          <a:prstGeom prst="rect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47AA52-FA80-4314-B633-D4A9EE55C27D}"/>
              </a:ext>
            </a:extLst>
          </p:cNvPr>
          <p:cNvSpPr txBox="1"/>
          <p:nvPr/>
        </p:nvSpPr>
        <p:spPr>
          <a:xfrm>
            <a:off x="531704" y="1664674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endParaRPr lang="zh-CN" altLang="en-US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22C932-A629-41A9-B4EC-78E4402F8FE0}"/>
              </a:ext>
            </a:extLst>
          </p:cNvPr>
          <p:cNvSpPr txBox="1"/>
          <p:nvPr/>
        </p:nvSpPr>
        <p:spPr>
          <a:xfrm>
            <a:off x="6162511" y="2026324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endParaRPr lang="zh-CN" altLang="en-US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903B05-03E7-427C-A989-FF7E4BB4C15D}"/>
              </a:ext>
            </a:extLst>
          </p:cNvPr>
          <p:cNvSpPr txBox="1"/>
          <p:nvPr/>
        </p:nvSpPr>
        <p:spPr>
          <a:xfrm>
            <a:off x="10260411" y="957927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  <a:endParaRPr lang="zh-CN" altLang="en-US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0A00F-CFE8-4428-B380-291DF8BC826F}"/>
              </a:ext>
            </a:extLst>
          </p:cNvPr>
          <p:cNvSpPr txBox="1"/>
          <p:nvPr/>
        </p:nvSpPr>
        <p:spPr>
          <a:xfrm>
            <a:off x="2042110" y="3472084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</a:t>
            </a:r>
            <a:endParaRPr lang="zh-CN" altLang="en-US" sz="1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4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9676469-D9B9-48C0-9C30-F125E0CC3667}"/>
              </a:ext>
            </a:extLst>
          </p:cNvPr>
          <p:cNvSpPr txBox="1"/>
          <p:nvPr/>
        </p:nvSpPr>
        <p:spPr>
          <a:xfrm>
            <a:off x="376931" y="1239621"/>
            <a:ext cx="5266785" cy="4840667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D0B04F-9F34-445C-B488-929CFC48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表达变通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3F242F-CBA9-4634-BA9F-CED801AD1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4DCAB8-4D8C-42A3-A8D4-C705FFF2E79C}"/>
              </a:ext>
            </a:extLst>
          </p:cNvPr>
          <p:cNvSpPr txBox="1"/>
          <p:nvPr/>
        </p:nvSpPr>
        <p:spPr>
          <a:xfrm>
            <a:off x="5854389" y="1240377"/>
            <a:ext cx="6140966" cy="1477328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sz="1800" dirty="0">
              <a:solidFill>
                <a:schemeClr val="bg1"/>
              </a:solidFill>
              <a:highlight>
                <a:srgbClr val="FF0000"/>
              </a:highlight>
              <a:latin typeface="+mn-ea"/>
            </a:endParaRPr>
          </a:p>
          <a:p>
            <a:endParaRPr lang="en-US" altLang="zh-CN" sz="1800" dirty="0">
              <a:solidFill>
                <a:schemeClr val="bg1"/>
              </a:solidFill>
              <a:highlight>
                <a:srgbClr val="FF0000"/>
              </a:highlight>
              <a:latin typeface="+mn-ea"/>
            </a:endParaRPr>
          </a:p>
          <a:p>
            <a:endParaRPr lang="en-US" altLang="zh-CN" sz="1800" dirty="0">
              <a:solidFill>
                <a:schemeClr val="bg1"/>
              </a:solidFill>
              <a:highlight>
                <a:srgbClr val="FF0000"/>
              </a:highlight>
              <a:latin typeface="+mn-ea"/>
            </a:endParaRPr>
          </a:p>
          <a:p>
            <a:endParaRPr lang="en-US" altLang="zh-CN" sz="1800" dirty="0">
              <a:solidFill>
                <a:schemeClr val="bg1"/>
              </a:solidFill>
              <a:highlight>
                <a:srgbClr val="FF0000"/>
              </a:highlight>
              <a:latin typeface="+mn-ea"/>
            </a:endParaRPr>
          </a:p>
          <a:p>
            <a:endParaRPr lang="en-US" altLang="zh-CN" sz="1800" dirty="0">
              <a:solidFill>
                <a:schemeClr val="bg1"/>
              </a:solidFill>
              <a:highlight>
                <a:srgbClr val="FF0000"/>
              </a:highlight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2F5266-D69A-4F75-B768-B6A8D80BE405}"/>
              </a:ext>
            </a:extLst>
          </p:cNvPr>
          <p:cNvSpPr txBox="1"/>
          <p:nvPr/>
        </p:nvSpPr>
        <p:spPr>
          <a:xfrm>
            <a:off x="567178" y="1362748"/>
            <a:ext cx="48828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</a:rPr>
              <a:t>负面表述 → 正向表述</a:t>
            </a:r>
            <a:endParaRPr lang="en-US" altLang="zh-CN" sz="1800" dirty="0">
              <a:latin typeface="+mn-ea"/>
            </a:endParaRPr>
          </a:p>
          <a:p>
            <a:endParaRPr lang="en-US" altLang="zh-CN" sz="1800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例子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1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1800" dirty="0">
              <a:solidFill>
                <a:schemeClr val="tx2"/>
              </a:solidFill>
              <a:latin typeface="+mn-ea"/>
            </a:endParaRPr>
          </a:p>
          <a:p>
            <a:r>
              <a:rPr lang="zh-CN" altLang="en-US" sz="1800" strike="sngStrike" dirty="0">
                <a:solidFill>
                  <a:schemeClr val="tx2"/>
                </a:solidFill>
                <a:latin typeface="+mn-ea"/>
              </a:rPr>
              <a:t>这在之前的</a:t>
            </a:r>
            <a:r>
              <a:rPr lang="en-US" altLang="zh-CN" sz="1800" strike="sngStrike" dirty="0" err="1">
                <a:solidFill>
                  <a:schemeClr val="tx2"/>
                </a:solidFill>
                <a:latin typeface="+mn-ea"/>
              </a:rPr>
              <a:t>WeBASE</a:t>
            </a:r>
            <a:r>
              <a:rPr lang="zh-CN" altLang="en-US" sz="1800" strike="sngStrike" dirty="0">
                <a:solidFill>
                  <a:schemeClr val="tx2"/>
                </a:solidFill>
                <a:latin typeface="+mn-ea"/>
              </a:rPr>
              <a:t>版本，</a:t>
            </a:r>
            <a:r>
              <a:rPr lang="zh-CN" altLang="en-US" sz="1800" strike="sngStrike" dirty="0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无法支持</a:t>
            </a:r>
            <a:r>
              <a:rPr lang="zh-CN" altLang="en-US" sz="1800" strike="sngStrike" dirty="0">
                <a:solidFill>
                  <a:schemeClr val="tx2"/>
                </a:solidFill>
                <a:latin typeface="+mn-ea"/>
              </a:rPr>
              <a:t>。</a:t>
            </a:r>
            <a:endParaRPr lang="en-US" altLang="zh-CN" sz="1800" strike="sngStrike" dirty="0">
              <a:solidFill>
                <a:schemeClr val="tx2"/>
              </a:solidFill>
              <a:latin typeface="+mn-ea"/>
            </a:endParaRPr>
          </a:p>
          <a:p>
            <a:endParaRPr lang="en-US" altLang="zh-CN" sz="1800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sz="1800" dirty="0">
                <a:solidFill>
                  <a:schemeClr val="accent1"/>
                </a:solidFill>
                <a:latin typeface="+mn-ea"/>
              </a:rPr>
              <a:t>这个需求，</a:t>
            </a:r>
            <a:r>
              <a:rPr lang="en-US" altLang="zh-CN" sz="1800" dirty="0">
                <a:solidFill>
                  <a:schemeClr val="accent1"/>
                </a:solidFill>
                <a:latin typeface="+mn-ea"/>
              </a:rPr>
              <a:t>WeBASEV1.3.1</a:t>
            </a:r>
            <a:r>
              <a:rPr lang="zh-CN" altLang="en-US" sz="1800" dirty="0">
                <a:solidFill>
                  <a:schemeClr val="accent1"/>
                </a:solidFill>
                <a:latin typeface="+mn-ea"/>
              </a:rPr>
              <a:t>安排上了！</a:t>
            </a:r>
            <a:endParaRPr lang="en-US" altLang="zh-CN" sz="1800" dirty="0">
              <a:solidFill>
                <a:schemeClr val="accent1"/>
              </a:solidFill>
              <a:latin typeface="+mn-ea"/>
            </a:endParaRPr>
          </a:p>
          <a:p>
            <a:endParaRPr lang="en-US" altLang="zh-CN" sz="1800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例子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2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1800" dirty="0">
              <a:solidFill>
                <a:schemeClr val="tx2"/>
              </a:solidFill>
              <a:latin typeface="+mn-ea"/>
            </a:endParaRPr>
          </a:p>
          <a:p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因底层框架在接入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BSN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时，需进行大量中间层开发工作，</a:t>
            </a:r>
            <a:r>
              <a:rPr lang="zh-CN" altLang="en-US" sz="1800" dirty="0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开发难度高、周期长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，适配过程中，微众银行引入自研区块链中间件</a:t>
            </a:r>
            <a:r>
              <a:rPr lang="en-US" altLang="zh-CN" sz="1800" dirty="0" err="1">
                <a:solidFill>
                  <a:schemeClr val="tx2"/>
                </a:solidFill>
                <a:latin typeface="+mn-ea"/>
              </a:rPr>
              <a:t>WeBASE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，可一站式实现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…</a:t>
            </a:r>
          </a:p>
          <a:p>
            <a:endParaRPr lang="en-US" altLang="zh-CN" sz="1800" dirty="0">
              <a:solidFill>
                <a:schemeClr val="tx2"/>
              </a:solidFill>
              <a:latin typeface="+mn-ea"/>
            </a:endParaRPr>
          </a:p>
          <a:p>
            <a:r>
              <a:rPr lang="zh-CN" altLang="en-US" sz="1800" dirty="0">
                <a:solidFill>
                  <a:schemeClr val="accent1"/>
                </a:solidFill>
                <a:latin typeface="+mn-ea"/>
              </a:rPr>
              <a:t>为满足</a:t>
            </a:r>
            <a:r>
              <a:rPr lang="en-US" altLang="zh-CN" sz="1800" dirty="0">
                <a:solidFill>
                  <a:schemeClr val="accent1"/>
                </a:solidFill>
                <a:latin typeface="+mn-ea"/>
              </a:rPr>
              <a:t>BSN</a:t>
            </a:r>
            <a:r>
              <a:rPr lang="zh-CN" altLang="en-US" sz="1800" dirty="0">
                <a:solidFill>
                  <a:schemeClr val="accent1"/>
                </a:solidFill>
                <a:latin typeface="+mn-ea"/>
              </a:rPr>
              <a:t>丰富的管理功能和应用接口要求，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微众银行引入自研区块链中间件</a:t>
            </a:r>
            <a:r>
              <a:rPr lang="en-US" altLang="zh-CN" sz="1800" dirty="0" err="1">
                <a:solidFill>
                  <a:schemeClr val="tx2"/>
                </a:solidFill>
                <a:latin typeface="+mn-ea"/>
              </a:rPr>
              <a:t>WeBASE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，一站式实现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…</a:t>
            </a:r>
            <a:endParaRPr lang="en-US" altLang="zh-CN" sz="18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F1E65B-FD91-423A-A8E7-C2D356ED2BF8}"/>
              </a:ext>
            </a:extLst>
          </p:cNvPr>
          <p:cNvSpPr txBox="1"/>
          <p:nvPr/>
        </p:nvSpPr>
        <p:spPr>
          <a:xfrm>
            <a:off x="5854388" y="2916299"/>
            <a:ext cx="6154389" cy="1223997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sz="1800" dirty="0">
              <a:solidFill>
                <a:schemeClr val="bg1"/>
              </a:solidFill>
              <a:highlight>
                <a:srgbClr val="FF0000"/>
              </a:highlight>
              <a:latin typeface="-apple-system"/>
              <a:ea typeface="思源黑体 CN Regular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531642-8919-435C-9289-04033CD78D80}"/>
              </a:ext>
            </a:extLst>
          </p:cNvPr>
          <p:cNvSpPr txBox="1"/>
          <p:nvPr/>
        </p:nvSpPr>
        <p:spPr>
          <a:xfrm>
            <a:off x="5900995" y="2982991"/>
            <a:ext cx="5697861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行内宣传敏感词，不用！</a:t>
            </a:r>
            <a:endParaRPr lang="en-US" altLang="zh-CN" sz="1800" dirty="0">
              <a:latin typeface="+mn-ea"/>
            </a:endParaRPr>
          </a:p>
          <a:p>
            <a:r>
              <a:rPr lang="zh-CN" altLang="en-US" sz="1800" dirty="0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赋能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 → 助力     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|    </a:t>
            </a:r>
            <a:r>
              <a:rPr lang="zh-CN" altLang="en-US" sz="1800" dirty="0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自主可控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 →安全可控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 </a:t>
            </a:r>
          </a:p>
          <a:p>
            <a:r>
              <a:rPr lang="zh-CN" altLang="en-US" sz="1800" dirty="0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产品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 → 技术方案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解决方案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项目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应用等</a:t>
            </a:r>
            <a:endParaRPr lang="en-US" altLang="zh-CN" sz="18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A10102-5A2E-4DE2-8AD1-73C6CC806254}"/>
              </a:ext>
            </a:extLst>
          </p:cNvPr>
          <p:cNvSpPr txBox="1"/>
          <p:nvPr/>
        </p:nvSpPr>
        <p:spPr>
          <a:xfrm>
            <a:off x="5854388" y="4338890"/>
            <a:ext cx="6154389" cy="1741398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sz="1800" dirty="0">
              <a:solidFill>
                <a:schemeClr val="bg1"/>
              </a:solidFill>
              <a:highlight>
                <a:srgbClr val="FF0000"/>
              </a:highlight>
              <a:latin typeface="-apple-system"/>
              <a:ea typeface="思源黑体 CN Regular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0CAEB4-BDF6-491D-9350-770DFB60D5F7}"/>
              </a:ext>
            </a:extLst>
          </p:cNvPr>
          <p:cNvSpPr txBox="1"/>
          <p:nvPr/>
        </p:nvSpPr>
        <p:spPr>
          <a:xfrm>
            <a:off x="5900995" y="4493527"/>
            <a:ext cx="604775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800" u="sng" dirty="0">
                <a:latin typeface="+mn-ea"/>
              </a:rPr>
              <a:t>错的内容</a:t>
            </a:r>
            <a:r>
              <a:rPr lang="zh-CN" altLang="en-US" sz="1800" dirty="0">
                <a:latin typeface="+mn-ea"/>
              </a:rPr>
              <a:t>全不说，</a:t>
            </a:r>
            <a:r>
              <a:rPr lang="zh-CN" altLang="en-US" sz="1800" u="sng" dirty="0">
                <a:latin typeface="+mn-ea"/>
              </a:rPr>
              <a:t>对的内容</a:t>
            </a:r>
            <a:r>
              <a:rPr lang="zh-CN" altLang="en-US" sz="1800" dirty="0">
                <a:latin typeface="+mn-ea"/>
              </a:rPr>
              <a:t>不全说</a:t>
            </a:r>
            <a:endParaRPr lang="en-US" altLang="zh-CN" sz="1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FISCO BCOS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通过工信部信通院</a:t>
            </a:r>
            <a:r>
              <a:rPr lang="en-US" altLang="zh-CN" sz="1800" strike="sngStrike" dirty="0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2019</a:t>
            </a:r>
            <a:r>
              <a:rPr lang="zh-CN" altLang="en-US" sz="1800" strike="sngStrike" dirty="0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年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可信区块链评测</a:t>
            </a:r>
            <a:endParaRPr lang="en-US" altLang="zh-CN" sz="1800" dirty="0">
              <a:solidFill>
                <a:schemeClr val="tx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2"/>
                </a:solidFill>
                <a:latin typeface="+mn-ea"/>
              </a:rPr>
              <a:t>WeCross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已支持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FISCO BCOS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、</a:t>
            </a:r>
            <a:r>
              <a:rPr lang="en-US" altLang="zh-CN" sz="1800" dirty="0">
                <a:solidFill>
                  <a:schemeClr val="tx2"/>
                </a:solidFill>
                <a:latin typeface="+mn-ea"/>
              </a:rPr>
              <a:t>Hyperledger Fabric</a:t>
            </a:r>
            <a:r>
              <a:rPr lang="zh-CN" altLang="en-US" sz="1800" strike="sngStrike" dirty="0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、</a:t>
            </a:r>
            <a:r>
              <a:rPr lang="en-US" altLang="zh-CN" sz="1800" strike="sngStrike" dirty="0" err="1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JDChain</a:t>
            </a:r>
            <a:endParaRPr lang="en-US" altLang="zh-CN" sz="1800" strike="sngStrike" dirty="0">
              <a:solidFill>
                <a:schemeClr val="tx2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4782C0-2F72-424E-BE88-1E8A93CD5A0F}"/>
              </a:ext>
            </a:extLst>
          </p:cNvPr>
          <p:cNvSpPr txBox="1"/>
          <p:nvPr/>
        </p:nvSpPr>
        <p:spPr>
          <a:xfrm>
            <a:off x="5900995" y="1350972"/>
            <a:ext cx="594255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800" dirty="0">
                <a:latin typeface="+mn-ea"/>
              </a:rPr>
              <a:t>直接指向某公司</a:t>
            </a:r>
            <a:r>
              <a:rPr lang="en-US" altLang="zh-CN" sz="1800" dirty="0">
                <a:latin typeface="+mn-ea"/>
              </a:rPr>
              <a:t>/</a:t>
            </a:r>
            <a:r>
              <a:rPr lang="zh-CN" altLang="en-US" sz="1800" dirty="0">
                <a:latin typeface="+mn-ea"/>
              </a:rPr>
              <a:t>某产品 → 通用名称</a:t>
            </a:r>
            <a:endParaRPr lang="en-US" altLang="zh-CN" sz="1800" dirty="0">
              <a:latin typeface="+mn-ea"/>
            </a:endParaRPr>
          </a:p>
          <a:p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用户在</a:t>
            </a:r>
            <a:r>
              <a:rPr lang="en-US" altLang="zh-CN" sz="1800" dirty="0" err="1">
                <a:solidFill>
                  <a:schemeClr val="tx2"/>
                </a:solidFill>
                <a:latin typeface="+mn-ea"/>
              </a:rPr>
              <a:t>WeBASE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管理台中，为联盟链一个新区块链应用创建群组时，只需要像</a:t>
            </a:r>
            <a:r>
              <a:rPr lang="zh-CN" altLang="en-US" sz="1800" strike="sngStrike" dirty="0">
                <a:solidFill>
                  <a:schemeClr val="tx2"/>
                </a:solidFill>
                <a:highlight>
                  <a:srgbClr val="FFFF00"/>
                </a:highlight>
                <a:latin typeface="+mn-ea"/>
              </a:rPr>
              <a:t>“拉微信群”</a:t>
            </a:r>
            <a:r>
              <a:rPr lang="zh-CN" altLang="en-US" sz="1800" dirty="0">
                <a:solidFill>
                  <a:schemeClr val="accent1"/>
                </a:solidFill>
                <a:latin typeface="+mn-ea"/>
              </a:rPr>
              <a:t>“拉聊天群”</a:t>
            </a:r>
            <a:r>
              <a:rPr lang="zh-CN" altLang="en-US" sz="1800" dirty="0">
                <a:solidFill>
                  <a:schemeClr val="tx2"/>
                </a:solidFill>
                <a:latin typeface="+mn-ea"/>
              </a:rPr>
              <a:t>一样，在页面选中多个节点，输入配置即可”拉群成功”。</a:t>
            </a:r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4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0B04F-9F34-445C-B488-929CFC48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文法惯例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3F242F-CBA9-4634-BA9F-CED801AD1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4DCAB8-4D8C-42A3-A8D4-C705FFF2E79C}"/>
              </a:ext>
            </a:extLst>
          </p:cNvPr>
          <p:cNvSpPr txBox="1"/>
          <p:nvPr/>
        </p:nvSpPr>
        <p:spPr>
          <a:xfrm>
            <a:off x="491372" y="1118490"/>
            <a:ext cx="6654146" cy="5078313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7445D9-BB11-4E9F-8072-AF16A2D29BF2}"/>
              </a:ext>
            </a:extLst>
          </p:cNvPr>
          <p:cNvSpPr txBox="1"/>
          <p:nvPr/>
        </p:nvSpPr>
        <p:spPr>
          <a:xfrm>
            <a:off x="557360" y="1259019"/>
            <a:ext cx="6649430" cy="469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问问自己：观点</a:t>
            </a:r>
            <a:r>
              <a:rPr lang="en-US" altLang="zh-CN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数据有出处吗？</a:t>
            </a:r>
            <a:endParaRPr lang="en-US" altLang="zh-CN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例子</a:t>
            </a:r>
            <a:r>
              <a:rPr lang="en-US" altLang="zh-CN" dirty="0">
                <a:solidFill>
                  <a:schemeClr val="tx2"/>
                </a:solidFill>
              </a:rPr>
              <a:t>1</a:t>
            </a:r>
            <a:r>
              <a:rPr lang="zh-CN" altLang="en-US" dirty="0">
                <a:solidFill>
                  <a:schemeClr val="tx2"/>
                </a:solidFill>
              </a:rPr>
              <a:t>：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同时，整个行业</a:t>
            </a:r>
            <a:r>
              <a:rPr lang="zh-CN" altLang="en-US" dirty="0">
                <a:solidFill>
                  <a:schemeClr val="tx2"/>
                </a:solidFill>
                <a:highlight>
                  <a:srgbClr val="FFFF00"/>
                </a:highlight>
              </a:rPr>
              <a:t>已达成共识</a:t>
            </a:r>
            <a:r>
              <a:rPr lang="zh-CN" altLang="en-US" dirty="0">
                <a:solidFill>
                  <a:schemeClr val="tx2"/>
                </a:solidFill>
              </a:rPr>
              <a:t>，将会</a:t>
            </a:r>
            <a:r>
              <a:rPr lang="zh-CN" altLang="en-US" dirty="0">
                <a:solidFill>
                  <a:schemeClr val="tx2"/>
                </a:solidFill>
                <a:highlight>
                  <a:srgbClr val="FFFF00"/>
                </a:highlight>
              </a:rPr>
              <a:t>共同推进</a:t>
            </a:r>
            <a:r>
              <a:rPr lang="zh-CN" altLang="en-US" dirty="0">
                <a:solidFill>
                  <a:schemeClr val="tx2"/>
                </a:solidFill>
              </a:rPr>
              <a:t>跨链标准形成，建立技术规范和行业标准，进一步促进联盟链技术和产业发展。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2"/>
                </a:solidFill>
              </a:rPr>
              <a:t>同时，整个行业</a:t>
            </a:r>
            <a:r>
              <a:rPr lang="zh-CN" altLang="en-US" dirty="0">
                <a:solidFill>
                  <a:srgbClr val="C00000"/>
                </a:solidFill>
              </a:rPr>
              <a:t>共识渐成</a:t>
            </a:r>
            <a:r>
              <a:rPr lang="zh-CN" altLang="en-US" dirty="0">
                <a:solidFill>
                  <a:schemeClr val="tx2"/>
                </a:solidFill>
              </a:rPr>
              <a:t>，将进一步推动跨链标准进程，形成技术规范和行业标准，助推联盟链技术和产业发展。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例子</a:t>
            </a:r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zh-CN" altLang="en-US" dirty="0">
                <a:solidFill>
                  <a:schemeClr val="tx2"/>
                </a:solidFill>
              </a:rPr>
              <a:t>：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</a:rPr>
              <a:t>NIST</a:t>
            </a:r>
            <a:r>
              <a:rPr lang="zh-CN" altLang="en-US" dirty="0">
                <a:solidFill>
                  <a:schemeClr val="tx2"/>
                </a:solidFill>
              </a:rPr>
              <a:t>已经于</a:t>
            </a:r>
            <a:r>
              <a:rPr lang="en-US" altLang="zh-CN" dirty="0">
                <a:solidFill>
                  <a:schemeClr val="tx2"/>
                </a:solidFill>
              </a:rPr>
              <a:t>2019</a:t>
            </a:r>
            <a:r>
              <a:rPr lang="zh-CN" altLang="en-US" dirty="0">
                <a:solidFill>
                  <a:schemeClr val="tx2"/>
                </a:solidFill>
              </a:rPr>
              <a:t>年开始了第二轮抗量子算法标准的公开评估</a:t>
            </a:r>
            <a:r>
              <a:rPr lang="en-US" altLang="zh-CN" dirty="0">
                <a:solidFill>
                  <a:schemeClr val="tx2"/>
                </a:solidFill>
              </a:rPr>
              <a:t>…</a:t>
            </a:r>
            <a:r>
              <a:rPr lang="zh-CN" altLang="en-US" dirty="0">
                <a:solidFill>
                  <a:schemeClr val="tx2"/>
                </a:solidFill>
              </a:rPr>
              <a:t>我国也</a:t>
            </a:r>
            <a:r>
              <a:rPr lang="zh-CN" altLang="en-US" dirty="0">
                <a:solidFill>
                  <a:schemeClr val="tx2"/>
                </a:solidFill>
                <a:highlight>
                  <a:srgbClr val="FFFF00"/>
                </a:highlight>
              </a:rPr>
              <a:t>将在</a:t>
            </a:r>
            <a:r>
              <a:rPr lang="en-US" altLang="zh-CN" dirty="0">
                <a:solidFill>
                  <a:schemeClr val="tx2"/>
                </a:solidFill>
                <a:highlight>
                  <a:srgbClr val="FFFF00"/>
                </a:highlight>
              </a:rPr>
              <a:t>2022</a:t>
            </a:r>
            <a:r>
              <a:rPr lang="zh-CN" altLang="en-US" dirty="0">
                <a:solidFill>
                  <a:schemeClr val="tx2"/>
                </a:solidFill>
                <a:highlight>
                  <a:srgbClr val="FFFF00"/>
                </a:highlight>
              </a:rPr>
              <a:t>年前后</a:t>
            </a:r>
            <a:r>
              <a:rPr lang="zh-CN" altLang="en-US" dirty="0">
                <a:solidFill>
                  <a:schemeClr val="tx2"/>
                </a:solidFill>
              </a:rPr>
              <a:t>开展抗量子算法的标准化工作，</a:t>
            </a:r>
            <a:r>
              <a:rPr lang="zh-CN" altLang="en-US" dirty="0">
                <a:solidFill>
                  <a:schemeClr val="tx2"/>
                </a:solidFill>
                <a:highlight>
                  <a:srgbClr val="FFFF00"/>
                </a:highlight>
              </a:rPr>
              <a:t>预期</a:t>
            </a:r>
            <a:r>
              <a:rPr lang="en-US" altLang="zh-CN" dirty="0">
                <a:solidFill>
                  <a:schemeClr val="tx2"/>
                </a:solidFill>
                <a:highlight>
                  <a:srgbClr val="FFFF00"/>
                </a:highlight>
              </a:rPr>
              <a:t>2025</a:t>
            </a:r>
            <a:r>
              <a:rPr lang="zh-CN" altLang="en-US" dirty="0">
                <a:solidFill>
                  <a:schemeClr val="tx2"/>
                </a:solidFill>
                <a:highlight>
                  <a:srgbClr val="FFFF00"/>
                </a:highlight>
              </a:rPr>
              <a:t>年左右</a:t>
            </a:r>
            <a:r>
              <a:rPr lang="zh-CN" altLang="en-US" dirty="0">
                <a:solidFill>
                  <a:schemeClr val="tx2"/>
                </a:solidFill>
              </a:rPr>
              <a:t>实现商业化落地。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外部报道原文：在科技日报</a:t>
            </a:r>
            <a:r>
              <a:rPr lang="en-US" altLang="zh-CN" dirty="0">
                <a:highlight>
                  <a:srgbClr val="FFFF00"/>
                </a:highlight>
                <a:latin typeface="+mn-ea"/>
              </a:rPr>
              <a:t>2018</a:t>
            </a:r>
            <a:r>
              <a:rPr lang="zh-CN" altLang="en-US" dirty="0">
                <a:highlight>
                  <a:srgbClr val="FFFF00"/>
                </a:highlight>
                <a:latin typeface="+mn-ea"/>
              </a:rPr>
              <a:t>年</a:t>
            </a:r>
            <a:r>
              <a:rPr lang="zh-CN" altLang="en-US" dirty="0">
                <a:latin typeface="+mn-ea"/>
              </a:rPr>
              <a:t>的报道中，中国科学院信息工程研究所副所长</a:t>
            </a:r>
            <a:r>
              <a:rPr lang="zh-CN" altLang="en-US" dirty="0">
                <a:highlight>
                  <a:srgbClr val="FFFF00"/>
                </a:highlight>
                <a:latin typeface="+mn-ea"/>
              </a:rPr>
              <a:t>荆继武</a:t>
            </a:r>
            <a:r>
              <a:rPr lang="zh-CN" altLang="en-US" dirty="0">
                <a:latin typeface="+mn-ea"/>
              </a:rPr>
              <a:t>表示，我国也将在</a:t>
            </a:r>
            <a:r>
              <a:rPr lang="en-US" altLang="zh-CN" dirty="0">
                <a:latin typeface="+mn-ea"/>
              </a:rPr>
              <a:t>2022</a:t>
            </a:r>
            <a:r>
              <a:rPr lang="zh-CN" altLang="en-US" dirty="0">
                <a:latin typeface="+mn-ea"/>
              </a:rPr>
              <a:t>年前后开展抗量子算法的标准化工作，预期于</a:t>
            </a:r>
            <a:r>
              <a:rPr lang="en-US" altLang="zh-CN" dirty="0">
                <a:latin typeface="+mn-ea"/>
              </a:rPr>
              <a:t>2025</a:t>
            </a:r>
            <a:r>
              <a:rPr lang="zh-CN" altLang="en-US" dirty="0">
                <a:latin typeface="+mn-ea"/>
              </a:rPr>
              <a:t>年左右实现商业化落地。 </a:t>
            </a:r>
            <a:endParaRPr lang="en-US" altLang="zh-CN" dirty="0">
              <a:latin typeface="+mn-ea"/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</a:rPr>
              <a:t>时任</a:t>
            </a:r>
            <a:r>
              <a:rPr lang="zh-CN" altLang="en-US" dirty="0">
                <a:solidFill>
                  <a:schemeClr val="tx2"/>
                </a:solidFill>
              </a:rPr>
              <a:t>中国科学院信息工程研究所副所长的</a:t>
            </a:r>
            <a:r>
              <a:rPr lang="zh-CN" altLang="en-US" dirty="0">
                <a:solidFill>
                  <a:schemeClr val="accent1"/>
                </a:solidFill>
              </a:rPr>
              <a:t>荆继武</a:t>
            </a:r>
            <a:r>
              <a:rPr lang="zh-CN" altLang="en-US" dirty="0">
                <a:solidFill>
                  <a:schemeClr val="tx2"/>
                </a:solidFill>
              </a:rPr>
              <a:t>，</a:t>
            </a:r>
            <a:r>
              <a:rPr lang="zh-CN" altLang="en-US" dirty="0">
                <a:solidFill>
                  <a:schemeClr val="accent1"/>
                </a:solidFill>
              </a:rPr>
              <a:t>在</a:t>
            </a:r>
            <a:r>
              <a:rPr lang="en-US" altLang="zh-CN" dirty="0">
                <a:solidFill>
                  <a:schemeClr val="accent1"/>
                </a:solidFill>
              </a:rPr>
              <a:t>2018</a:t>
            </a:r>
            <a:r>
              <a:rPr lang="zh-CN" altLang="en-US" dirty="0">
                <a:solidFill>
                  <a:schemeClr val="accent1"/>
                </a:solidFill>
              </a:rPr>
              <a:t>年新闻报道中</a:t>
            </a:r>
            <a:r>
              <a:rPr lang="zh-CN" altLang="en-US" dirty="0">
                <a:solidFill>
                  <a:schemeClr val="tx2"/>
                </a:solidFill>
              </a:rPr>
              <a:t>表示。。。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31BAD1-3463-4BBD-9B95-F8A4849E7A6F}"/>
              </a:ext>
            </a:extLst>
          </p:cNvPr>
          <p:cNvSpPr txBox="1"/>
          <p:nvPr/>
        </p:nvSpPr>
        <p:spPr>
          <a:xfrm>
            <a:off x="7352907" y="1118490"/>
            <a:ext cx="4540579" cy="2031325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DE1C0E-6594-4ECC-A4B0-9FEE23D45A93}"/>
              </a:ext>
            </a:extLst>
          </p:cNvPr>
          <p:cNvSpPr txBox="1"/>
          <p:nvPr/>
        </p:nvSpPr>
        <p:spPr>
          <a:xfrm>
            <a:off x="7446984" y="1290549"/>
            <a:ext cx="4154498" cy="179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“的”、“地”、“得” ，你用对了么？</a:t>
            </a:r>
            <a:endParaRPr lang="en-US" altLang="zh-CN" sz="16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一般用“地”前面的词语形容“地”后面的动作怎么样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环签名最初</a:t>
            </a:r>
            <a:r>
              <a:rPr lang="zh-CN" altLang="en-US" dirty="0">
                <a:solidFill>
                  <a:schemeClr val="accent1"/>
                </a:solidFill>
              </a:rPr>
              <a:t>的</a:t>
            </a:r>
            <a:r>
              <a:rPr lang="zh-CN" altLang="en-US" dirty="0">
                <a:solidFill>
                  <a:schemeClr val="tx2"/>
                </a:solidFill>
              </a:rPr>
              <a:t>设计用途是用于安全匿名</a:t>
            </a:r>
            <a:r>
              <a:rPr lang="zh-CN" altLang="en-US" dirty="0">
                <a:solidFill>
                  <a:srgbClr val="C00000"/>
                </a:solidFill>
              </a:rPr>
              <a:t>地</a:t>
            </a:r>
            <a:r>
              <a:rPr lang="zh-CN" altLang="en-US" dirty="0">
                <a:solidFill>
                  <a:schemeClr val="tx2"/>
                </a:solidFill>
                <a:highlight>
                  <a:srgbClr val="FFFF00"/>
                </a:highlight>
              </a:rPr>
              <a:t>泄露</a:t>
            </a:r>
            <a:r>
              <a:rPr lang="zh-CN" altLang="en-US" dirty="0">
                <a:solidFill>
                  <a:schemeClr val="tx2"/>
                </a:solidFill>
              </a:rPr>
              <a:t>敏感信息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4573F0-3AE3-42C4-BA72-2788D5395CAB}"/>
              </a:ext>
            </a:extLst>
          </p:cNvPr>
          <p:cNvSpPr txBox="1"/>
          <p:nvPr/>
        </p:nvSpPr>
        <p:spPr>
          <a:xfrm>
            <a:off x="7352907" y="3310014"/>
            <a:ext cx="4540579" cy="1477328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B7604A-4759-4FB5-8FC4-2CF1A95477D8}"/>
              </a:ext>
            </a:extLst>
          </p:cNvPr>
          <p:cNvSpPr txBox="1"/>
          <p:nvPr/>
        </p:nvSpPr>
        <p:spPr>
          <a:xfrm>
            <a:off x="7446984" y="3330893"/>
            <a:ext cx="4394463" cy="144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请吝啬使用 “的”、“了”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通常会倾向于保持当前</a:t>
            </a:r>
            <a:r>
              <a:rPr lang="zh-CN" altLang="en-US" strike="sngStrike" dirty="0">
                <a:solidFill>
                  <a:schemeClr val="tx2"/>
                </a:solidFill>
                <a:highlight>
                  <a:srgbClr val="FFFF00"/>
                </a:highlight>
              </a:rPr>
              <a:t>的</a:t>
            </a:r>
            <a:r>
              <a:rPr lang="zh-CN" altLang="en-US" dirty="0">
                <a:solidFill>
                  <a:schemeClr val="tx2"/>
                </a:solidFill>
              </a:rPr>
              <a:t>群公钥</a:t>
            </a:r>
            <a:r>
              <a:rPr lang="zh-CN" altLang="en-US" dirty="0">
                <a:solidFill>
                  <a:srgbClr val="C00000"/>
                </a:solidFill>
              </a:rPr>
              <a:t>的</a:t>
            </a:r>
            <a:r>
              <a:rPr lang="zh-CN" altLang="en-US" dirty="0">
                <a:solidFill>
                  <a:schemeClr val="tx2"/>
                </a:solidFill>
              </a:rPr>
              <a:t>整体方案</a:t>
            </a:r>
            <a:endParaRPr lang="en-US" altLang="zh-CN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通过</a:t>
            </a:r>
            <a:r>
              <a:rPr lang="en-US" altLang="zh-CN" dirty="0">
                <a:solidFill>
                  <a:schemeClr val="tx2"/>
                </a:solidFill>
              </a:rPr>
              <a:t>PKI</a:t>
            </a:r>
            <a:r>
              <a:rPr lang="zh-CN" altLang="en-US" dirty="0">
                <a:solidFill>
                  <a:schemeClr val="tx2"/>
                </a:solidFill>
              </a:rPr>
              <a:t>等公钥服务获得</a:t>
            </a:r>
            <a:r>
              <a:rPr lang="zh-CN" altLang="en-US" strike="sngStrike" dirty="0">
                <a:solidFill>
                  <a:schemeClr val="tx2"/>
                </a:solidFill>
                <a:highlight>
                  <a:srgbClr val="FFFF00"/>
                </a:highlight>
              </a:rPr>
              <a:t>了</a:t>
            </a:r>
            <a:r>
              <a:rPr lang="zh-CN" altLang="en-US" dirty="0">
                <a:solidFill>
                  <a:schemeClr val="tx2"/>
                </a:solidFill>
              </a:rPr>
              <a:t>当前环成员</a:t>
            </a:r>
            <a:r>
              <a:rPr lang="zh-CN" altLang="en-US" strike="sngStrike" dirty="0">
                <a:solidFill>
                  <a:schemeClr val="tx2"/>
                </a:solidFill>
                <a:highlight>
                  <a:srgbClr val="FFFF00"/>
                </a:highlight>
              </a:rPr>
              <a:t>的</a:t>
            </a:r>
            <a:r>
              <a:rPr lang="zh-CN" altLang="en-US" dirty="0">
                <a:solidFill>
                  <a:schemeClr val="tx2"/>
                </a:solidFill>
              </a:rPr>
              <a:t>公钥对应</a:t>
            </a:r>
            <a:r>
              <a:rPr lang="zh-CN" altLang="en-US" dirty="0">
                <a:solidFill>
                  <a:srgbClr val="C00000"/>
                </a:solidFill>
              </a:rPr>
              <a:t>的</a:t>
            </a:r>
            <a:r>
              <a:rPr lang="zh-CN" altLang="en-US" dirty="0">
                <a:solidFill>
                  <a:schemeClr val="tx2"/>
                </a:solidFill>
              </a:rPr>
              <a:t>身份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28C8EE-F670-4772-BF06-09C90E304297}"/>
              </a:ext>
            </a:extLst>
          </p:cNvPr>
          <p:cNvSpPr txBox="1"/>
          <p:nvPr/>
        </p:nvSpPr>
        <p:spPr>
          <a:xfrm>
            <a:off x="7352907" y="4995822"/>
            <a:ext cx="4540579" cy="1200329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021EAB-578C-4141-AA8C-9B3CB1E251A0}"/>
              </a:ext>
            </a:extLst>
          </p:cNvPr>
          <p:cNvSpPr txBox="1"/>
          <p:nvPr/>
        </p:nvSpPr>
        <p:spPr>
          <a:xfrm>
            <a:off x="7446984" y="5161758"/>
            <a:ext cx="4394463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主语不见了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自下一论起，</a:t>
            </a:r>
            <a:r>
              <a:rPr lang="zh-CN" altLang="en-US" dirty="0">
                <a:solidFill>
                  <a:srgbClr val="C00000"/>
                </a:solidFill>
              </a:rPr>
              <a:t>（我们）</a:t>
            </a:r>
            <a:r>
              <a:rPr lang="zh-CN" altLang="en-US" dirty="0">
                <a:solidFill>
                  <a:schemeClr val="tx2"/>
                </a:solidFill>
                <a:highlight>
                  <a:srgbClr val="FFFF00"/>
                </a:highlight>
              </a:rPr>
              <a:t>将</a:t>
            </a:r>
            <a:r>
              <a:rPr lang="zh-CN" altLang="en-US" dirty="0">
                <a:solidFill>
                  <a:schemeClr val="tx2"/>
                </a:solidFill>
              </a:rPr>
              <a:t>对数字化业务系统中无处不在的数字签名进行分期解析</a:t>
            </a:r>
            <a:endParaRPr lang="en-US" altLang="zh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56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2000" dirty="0">
                <a:ea typeface="方正正粗黑简体" panose="02000000000000000000" charset="-122"/>
              </a:rPr>
              <a:t>05</a:t>
            </a:r>
            <a:endParaRPr lang="zh-CN" altLang="en-US" sz="12000" dirty="0">
              <a:ea typeface="方正正粗黑简体" panose="020000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方正正粗黑简体" panose="02000000000000000000" charset="-122"/>
                <a:ea typeface="方正正粗黑简体" panose="02000000000000000000" charset="-122"/>
              </a:rPr>
              <a:t>高效设计协同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3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pic</a:t>
            </a:r>
            <a:r>
              <a:rPr lang="zh-CN" altLang="en-US" dirty="0"/>
              <a:t>：看看我都经历了什么？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 descr="C:\Users\qyan\AppData\Local\Microsoft\Windows\INetCache\Content.Word\微信图片_20200217102443_副本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" y="2156460"/>
            <a:ext cx="3041015" cy="25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510" y="1853890"/>
            <a:ext cx="3881120" cy="354203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AB4731-74B7-46DB-A6A4-539D2E91DB9E}"/>
              </a:ext>
            </a:extLst>
          </p:cNvPr>
          <p:cNvGrpSpPr/>
          <p:nvPr/>
        </p:nvGrpSpPr>
        <p:grpSpPr>
          <a:xfrm>
            <a:off x="4863465" y="1345565"/>
            <a:ext cx="2776855" cy="2036842"/>
            <a:chOff x="4802505" y="1345565"/>
            <a:chExt cx="2776855" cy="2036842"/>
          </a:xfrm>
        </p:grpSpPr>
        <p:sp>
          <p:nvSpPr>
            <p:cNvPr id="7" name="文本框 6"/>
            <p:cNvSpPr txBox="1"/>
            <p:nvPr/>
          </p:nvSpPr>
          <p:spPr>
            <a:xfrm>
              <a:off x="4802505" y="1345565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rgbClr val="000000"/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1</a:t>
              </a:r>
              <a:r>
                <a:rPr lang="zh-CN" altLang="en-US" sz="1800" dirty="0">
                  <a:solidFill>
                    <a:srgbClr val="000000"/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、明确表达主题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02505" y="1821180"/>
              <a:ext cx="2776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世界范围内都有相关规定，企业会因为违规受到判罚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02505" y="2573020"/>
              <a:ext cx="19088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rgbClr val="000000"/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2</a:t>
              </a:r>
              <a:r>
                <a:rPr lang="zh-CN" altLang="en-US" sz="1800" dirty="0">
                  <a:solidFill>
                    <a:srgbClr val="000000"/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、理清前后逻辑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02505" y="3013075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立法 引出</a:t>
              </a:r>
              <a:r>
                <a:rPr lang="en-US" altLang="zh-CN" sz="1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  <a:sym typeface="Wingdings" panose="05000000000000000000" pitchFamily="2" charset="2"/>
                </a:rPr>
                <a:t> </a:t>
              </a:r>
              <a:r>
                <a:rPr lang="zh-CN" altLang="en-US" sz="1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判罚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B28C239-B6E7-4D23-A386-AB60D75F74A7}"/>
              </a:ext>
            </a:extLst>
          </p:cNvPr>
          <p:cNvGrpSpPr/>
          <p:nvPr/>
        </p:nvGrpSpPr>
        <p:grpSpPr>
          <a:xfrm>
            <a:off x="4863465" y="4095655"/>
            <a:ext cx="2492990" cy="1734582"/>
            <a:chOff x="4802505" y="4222115"/>
            <a:chExt cx="2492990" cy="1734582"/>
          </a:xfrm>
        </p:grpSpPr>
        <p:sp>
          <p:nvSpPr>
            <p:cNvPr id="11" name="文本框 10"/>
            <p:cNvSpPr txBox="1"/>
            <p:nvPr/>
          </p:nvSpPr>
          <p:spPr>
            <a:xfrm>
              <a:off x="4802505" y="4222115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rgbClr val="000000"/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3</a:t>
              </a:r>
              <a:r>
                <a:rPr lang="zh-CN" altLang="en-US" sz="1800" dirty="0">
                  <a:solidFill>
                    <a:srgbClr val="000000"/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、校对具体内容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02505" y="5177790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rgbClr val="000000"/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4</a:t>
              </a:r>
              <a:r>
                <a:rPr lang="zh-CN" altLang="en-US" sz="1800" dirty="0">
                  <a:solidFill>
                    <a:srgbClr val="000000"/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、点出细节亮点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02505" y="4685665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法案名称、文案准确性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802505" y="5587365"/>
              <a:ext cx="191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感叹号、</a:t>
              </a:r>
              <a:r>
                <a:rPr lang="en-US" altLang="zh-CN" sz="1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4%</a:t>
              </a:r>
              <a:r>
                <a:rPr lang="zh-CN" altLang="en-US" sz="1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思源黑体 CN Regular" panose="020B0200000000000000" pitchFamily="34" charset="-122"/>
                  <a:ea typeface="思源黑体 CN Regular" panose="020B0200000000000000" pitchFamily="34" charset="-122"/>
                </a:rPr>
                <a:t>红色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C4F86B-F31A-486D-9E46-CC8E5466D276}"/>
              </a:ext>
            </a:extLst>
          </p:cNvPr>
          <p:cNvSpPr txBox="1"/>
          <p:nvPr/>
        </p:nvSpPr>
        <p:spPr>
          <a:xfrm>
            <a:off x="1842183" y="49267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原图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AF451-9FC8-4E92-9CA5-BC62421F21B2}"/>
              </a:ext>
            </a:extLst>
          </p:cNvPr>
          <p:cNvSpPr txBox="1"/>
          <p:nvPr/>
        </p:nvSpPr>
        <p:spPr>
          <a:xfrm>
            <a:off x="9380904" y="54449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终稿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48A16DA8-D2D8-4A8D-83E2-FA9C882432AB}"/>
              </a:ext>
            </a:extLst>
          </p:cNvPr>
          <p:cNvSpPr/>
          <p:nvPr/>
        </p:nvSpPr>
        <p:spPr>
          <a:xfrm>
            <a:off x="4473575" y="3586480"/>
            <a:ext cx="2499360" cy="254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4856AB-A308-4F35-9FDD-9B950B355202}"/>
              </a:ext>
            </a:extLst>
          </p:cNvPr>
          <p:cNvSpPr txBox="1"/>
          <p:nvPr/>
        </p:nvSpPr>
        <p:spPr>
          <a:xfrm>
            <a:off x="4137015" y="1625322"/>
            <a:ext cx="461665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布局主题设计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58C46DC-860E-4B2F-ADCB-98AD3989ABE0}"/>
              </a:ext>
            </a:extLst>
          </p:cNvPr>
          <p:cNvSpPr txBox="1"/>
          <p:nvPr/>
        </p:nvSpPr>
        <p:spPr>
          <a:xfrm>
            <a:off x="4137015" y="4224282"/>
            <a:ext cx="461665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元素内容设计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5EC2CF-6FFD-4726-B499-38155CF812F2}"/>
              </a:ext>
            </a:extLst>
          </p:cNvPr>
          <p:cNvSpPr txBox="1"/>
          <p:nvPr/>
        </p:nvSpPr>
        <p:spPr>
          <a:xfrm>
            <a:off x="1149685" y="53645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highlight>
                  <a:srgbClr val="FFFF00"/>
                </a:highligh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设计难以自主补全</a:t>
            </a:r>
          </a:p>
        </p:txBody>
      </p:sp>
    </p:spTree>
    <p:extLst>
      <p:ext uri="{BB962C8B-B14F-4D97-AF65-F5344CB8AC3E}">
        <p14:creationId xmlns:p14="http://schemas.microsoft.com/office/powerpoint/2010/main" val="138517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pic</a:t>
            </a:r>
            <a:r>
              <a:rPr lang="zh-CN" altLang="en-US" dirty="0"/>
              <a:t>：美化一下，咋整？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40CFE9-3418-46E6-9152-307E5A7C8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9" y="1168607"/>
            <a:ext cx="3718561" cy="26877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769927-5324-460A-930E-0B4752CB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11" y="1168607"/>
            <a:ext cx="3286355" cy="26877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35782C-2833-4164-8D07-D4FFC38D6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40" y="3987358"/>
            <a:ext cx="2685460" cy="222484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09842FA-BD21-4943-BC3E-312C8F726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746" y="3987358"/>
            <a:ext cx="3016561" cy="2229344"/>
          </a:xfrm>
          <a:prstGeom prst="rect">
            <a:avLst/>
          </a:prstGeom>
        </p:spPr>
      </p:pic>
      <p:pic>
        <p:nvPicPr>
          <p:cNvPr id="30" name="Picture 2" descr="https://ss0.bdstatic.com/94oJfD_bAAcT8t7mm9GUKT-xh_/timg?image&amp;quality=100&amp;size=b4000_4000&amp;sec=1594610186&amp;di=38880efcf4461aa5a94e04e923ee5f8c&amp;src=http://dingyue.nosdn.127.net/m5aJ4CLTLfMlwxnrC6q5vg00KVgExAWCz62yGvO3OJEgj1526971484165.jpg">
            <a:extLst>
              <a:ext uri="{FF2B5EF4-FFF2-40B4-BE49-F238E27FC236}">
                <a16:creationId xmlns:a16="http://schemas.microsoft.com/office/drawing/2014/main" id="{B88BB4BB-B132-400A-A252-91AC4073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53" y="3987358"/>
            <a:ext cx="3147552" cy="22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timgsa.baidu.com/timg?image&amp;quality=80&amp;size=b9999_10000&amp;sec=1592887758591&amp;di=d4e0af68e96280842633ee20ced7cb59&amp;imgtype=0&amp;src=http%3A%2F%2Fimg.mp.itc.cn%2Fupload%2F20170703%2Ff01fd07b6c5d42a3b91f577eb782722b_th.jpg">
            <a:extLst>
              <a:ext uri="{FF2B5EF4-FFF2-40B4-BE49-F238E27FC236}">
                <a16:creationId xmlns:a16="http://schemas.microsoft.com/office/drawing/2014/main" id="{7F6A2C17-427A-40B5-8782-28FE30CE1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318" y="1168607"/>
            <a:ext cx="3482842" cy="26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DD3962E6-05B8-4337-B801-D9C20A02D65C}"/>
              </a:ext>
            </a:extLst>
          </p:cNvPr>
          <p:cNvSpPr/>
          <p:nvPr/>
        </p:nvSpPr>
        <p:spPr>
          <a:xfrm>
            <a:off x="7070252" y="324686"/>
            <a:ext cx="2773680" cy="916364"/>
          </a:xfrm>
          <a:prstGeom prst="wedgeRoundRectCallout">
            <a:avLst>
              <a:gd name="adj1" fmla="val -37316"/>
              <a:gd name="adj2" fmla="val 78022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/>
              <a:t>就是这个效果的图，洗个稿，</a:t>
            </a:r>
            <a:endParaRPr kumimoji="1" lang="en-US" altLang="zh-CN" sz="1600" dirty="0"/>
          </a:p>
          <a:p>
            <a:r>
              <a:rPr kumimoji="1" lang="zh-CN" altLang="en-US" sz="1600" dirty="0"/>
              <a:t>最后</a:t>
            </a:r>
            <a:r>
              <a:rPr kumimoji="1" lang="en-US" altLang="zh-CN" sz="1600" dirty="0"/>
              <a:t>C=A+B</a:t>
            </a:r>
            <a:endParaRPr lang="zh-CN" altLang="en-US" dirty="0"/>
          </a:p>
        </p:txBody>
      </p:sp>
      <p:sp>
        <p:nvSpPr>
          <p:cNvPr id="33" name="对话气泡: 圆角矩形 32">
            <a:extLst>
              <a:ext uri="{FF2B5EF4-FFF2-40B4-BE49-F238E27FC236}">
                <a16:creationId xmlns:a16="http://schemas.microsoft.com/office/drawing/2014/main" id="{B97D25E2-E326-403F-8D23-C4A247B69CA0}"/>
              </a:ext>
            </a:extLst>
          </p:cNvPr>
          <p:cNvSpPr/>
          <p:nvPr/>
        </p:nvSpPr>
        <p:spPr>
          <a:xfrm>
            <a:off x="9641572" y="3478644"/>
            <a:ext cx="2174240" cy="916364"/>
          </a:xfrm>
          <a:prstGeom prst="wedgeRoundRectCallout">
            <a:avLst>
              <a:gd name="adj1" fmla="val -36253"/>
              <a:gd name="adj2" fmla="val 75805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/>
              <a:t>本图来自网上，</a:t>
            </a:r>
          </a:p>
          <a:p>
            <a:r>
              <a:rPr kumimoji="1" lang="zh-CN" altLang="en-US" sz="1600" dirty="0"/>
              <a:t>看怎么替换下该图片</a:t>
            </a:r>
          </a:p>
        </p:txBody>
      </p:sp>
    </p:spTree>
    <p:extLst>
      <p:ext uri="{BB962C8B-B14F-4D97-AF65-F5344CB8AC3E}">
        <p14:creationId xmlns:p14="http://schemas.microsoft.com/office/powerpoint/2010/main" val="421452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条线设计的“明码标价”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3F3F95D-4D36-4A26-89D6-C7FFBBC7B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7" y="1843940"/>
            <a:ext cx="5747045" cy="32894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EC4AD19-DEF6-4695-B34D-91C52A4D3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02" y="2129704"/>
            <a:ext cx="5645440" cy="27179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32976BB-8BBC-4038-A9D5-8782334EBF80}"/>
              </a:ext>
            </a:extLst>
          </p:cNvPr>
          <p:cNvSpPr txBox="1"/>
          <p:nvPr/>
        </p:nvSpPr>
        <p:spPr>
          <a:xfrm>
            <a:off x="1705457" y="5457470"/>
            <a:ext cx="922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hlinkClick r:id="rId4"/>
              </a:rPr>
              <a:t>https://docs.qq.com/form/fill/DSURvTHNHRnhhTUdO?_w_tencentdocx_form=1#/fill</a:t>
            </a:r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920D3C-142B-4F5A-AD64-D8A5AC7914CA}"/>
              </a:ext>
            </a:extLst>
          </p:cNvPr>
          <p:cNvSpPr txBox="1"/>
          <p:nvPr/>
        </p:nvSpPr>
        <p:spPr>
          <a:xfrm>
            <a:off x="6075998" y="1382275"/>
            <a:ext cx="572464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高质量的设计成果，需要一定的设计时间</a:t>
            </a:r>
          </a:p>
        </p:txBody>
      </p:sp>
    </p:spTree>
    <p:extLst>
      <p:ext uri="{BB962C8B-B14F-4D97-AF65-F5344CB8AC3E}">
        <p14:creationId xmlns:p14="http://schemas.microsoft.com/office/powerpoint/2010/main" val="20687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设计返工相关的热点问题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43305" y="1483360"/>
            <a:ext cx="2366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000000"/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、图片信息反复修改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91285" y="1957705"/>
            <a:ext cx="446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如果需要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多人确认信息准确性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，组内人员是否都确认好再开始作图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3305" y="2769235"/>
            <a:ext cx="3051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000000"/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、图片信息提供到什么程度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91285" y="3243580"/>
            <a:ext cx="44646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纯图片：示意截图或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当面沟通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流程/结构图：结构流程准确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公式：请输出可编辑版本、直接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用ppt格式编辑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，里面的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英文大小写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以及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标点半角全角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准确规范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图表：图表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源文件</a:t>
            </a:r>
            <a:endParaRPr lang="en-US" altLang="zh-CN" sz="1800" dirty="0">
              <a:solidFill>
                <a:schemeClr val="tx2">
                  <a:lumMod val="50000"/>
                  <a:lumOff val="50000"/>
                </a:schemeClr>
              </a:solidFill>
              <a:highlight>
                <a:srgbClr val="FFFF00"/>
              </a:highlight>
              <a:latin typeface="思源黑体 CN Regular" panose="020B0200000000000000" pitchFamily="34" charset="-122"/>
              <a:ea typeface="思源黑体 CN Regular" panose="020B0200000000000000" pitchFamily="34" charset="-122"/>
            </a:endParaRPr>
          </a:p>
          <a:p>
            <a:pPr algn="l"/>
            <a:endParaRPr lang="en-US" altLang="zh-CN" sz="1800" dirty="0">
              <a:solidFill>
                <a:schemeClr val="tx2">
                  <a:lumMod val="50000"/>
                  <a:lumOff val="50000"/>
                </a:schemeClr>
              </a:solidFill>
              <a:latin typeface="思源黑体 CN Regular" panose="020B0200000000000000" pitchFamily="34" charset="-122"/>
              <a:ea typeface="思源黑体 CN Regular" panose="020B0200000000000000" pitchFamily="34" charset="-122"/>
            </a:endParaRPr>
          </a:p>
          <a:p>
            <a:r>
              <a:rPr lang="zh-CN" altLang="en-US" sz="1800" dirty="0">
                <a:solidFill>
                  <a:srgbClr val="C00000"/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以上针对需要设计的图，直接截图显示的图片不在此范围内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7FC881-E5D2-4EDF-BB4E-CCF2DBC7AA93}"/>
              </a:ext>
            </a:extLst>
          </p:cNvPr>
          <p:cNvSpPr txBox="1"/>
          <p:nvPr/>
        </p:nvSpPr>
        <p:spPr>
          <a:xfrm>
            <a:off x="6702425" y="148336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000000"/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、文字内容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F2BF8D-AA2A-4750-906E-8C432B7974E7}"/>
              </a:ext>
            </a:extLst>
          </p:cNvPr>
          <p:cNvSpPr txBox="1"/>
          <p:nvPr/>
        </p:nvSpPr>
        <p:spPr>
          <a:xfrm>
            <a:off x="7050405" y="1947545"/>
            <a:ext cx="3709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层级清晰</a:t>
            </a:r>
          </a:p>
          <a:p>
            <a:pPr algn="l"/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重点内容需要加粗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请在稿件上加粗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标记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ECB35E-D5F0-4651-A3D1-C358691194A2}"/>
              </a:ext>
            </a:extLst>
          </p:cNvPr>
          <p:cNvSpPr txBox="1"/>
          <p:nvPr/>
        </p:nvSpPr>
        <p:spPr>
          <a:xfrm>
            <a:off x="6702425" y="300672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000000"/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4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、代码内容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4CA0F7-F5C3-4D66-930C-33A670768560}"/>
              </a:ext>
            </a:extLst>
          </p:cNvPr>
          <p:cNvSpPr txBox="1"/>
          <p:nvPr/>
        </p:nvSpPr>
        <p:spPr>
          <a:xfrm>
            <a:off x="7050405" y="3448685"/>
            <a:ext cx="370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直接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从</a:t>
            </a:r>
            <a:r>
              <a:rPr lang="en-US" altLang="zh-CN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IDE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中复制</a:t>
            </a:r>
            <a:r>
              <a:rPr lang="zh-CN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思源黑体 CN Regular" panose="020B0200000000000000" pitchFamily="34" charset="-122"/>
                <a:ea typeface="思源黑体 CN Regular" panose="020B0200000000000000" pitchFamily="34" charset="-122"/>
              </a:rPr>
              <a:t>出带格式的代码文本最省事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CC72C5-3A49-4504-A241-388507CD0053}"/>
              </a:ext>
            </a:extLst>
          </p:cNvPr>
          <p:cNvSpPr txBox="1"/>
          <p:nvPr/>
        </p:nvSpPr>
        <p:spPr>
          <a:xfrm>
            <a:off x="6618078" y="4799558"/>
            <a:ext cx="4578242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一般情况下，修复和核对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每一个返工点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将浪费</a:t>
            </a:r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5-15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分钟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327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2000" dirty="0">
                <a:ea typeface="方正正粗黑简体" panose="02000000000000000000" charset="-122"/>
              </a:rPr>
              <a:t>06</a:t>
            </a:r>
            <a:endParaRPr lang="zh-CN" altLang="en-US" sz="12000" dirty="0">
              <a:ea typeface="方正正粗黑简体" panose="020000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方正正粗黑简体" panose="02000000000000000000" charset="-122"/>
                <a:ea typeface="方正正粗黑简体" panose="02000000000000000000" charset="-122"/>
              </a:rPr>
              <a:t>修稿实操体验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6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14787-20A8-45CA-A2DE-ABA3DA98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归纳大纲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C02B11-B93E-402C-9373-7E5DCF332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0B29E5-CA9C-4E04-9DAA-A9EBF28F09AF}"/>
              </a:ext>
            </a:extLst>
          </p:cNvPr>
          <p:cNvSpPr txBox="1"/>
          <p:nvPr/>
        </p:nvSpPr>
        <p:spPr>
          <a:xfrm>
            <a:off x="904675" y="293372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门限签名技术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47556D-D4FA-4191-AB08-B1584F0703DF}"/>
              </a:ext>
            </a:extLst>
          </p:cNvPr>
          <p:cNvSpPr txBox="1"/>
          <p:nvPr/>
        </p:nvSpPr>
        <p:spPr>
          <a:xfrm>
            <a:off x="6331242" y="10582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区块链资金管理示例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3CB3AE-1D42-4BD2-BD5B-1D56A7189823}"/>
              </a:ext>
            </a:extLst>
          </p:cNvPr>
          <p:cNvSpPr txBox="1"/>
          <p:nvPr/>
        </p:nvSpPr>
        <p:spPr>
          <a:xfrm>
            <a:off x="4054481" y="1132328"/>
            <a:ext cx="112562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0. </a:t>
            </a:r>
            <a:r>
              <a:rPr lang="zh-CN" alt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9F59E5-75A1-4D42-9086-8684A5DDB82E}"/>
              </a:ext>
            </a:extLst>
          </p:cNvPr>
          <p:cNvSpPr txBox="1"/>
          <p:nvPr/>
        </p:nvSpPr>
        <p:spPr>
          <a:xfrm>
            <a:off x="3993233" y="2066394"/>
            <a:ext cx="14334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协作性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657B7B-6472-498F-AD61-CD3D266E7C77}"/>
              </a:ext>
            </a:extLst>
          </p:cNvPr>
          <p:cNvSpPr txBox="1"/>
          <p:nvPr/>
        </p:nvSpPr>
        <p:spPr>
          <a:xfrm>
            <a:off x="6532329" y="17124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门限签名的定义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B21EF1-3341-4298-94F8-B8EADB619B9B}"/>
              </a:ext>
            </a:extLst>
          </p:cNvPr>
          <p:cNvSpPr txBox="1"/>
          <p:nvPr/>
        </p:nvSpPr>
        <p:spPr>
          <a:xfrm>
            <a:off x="8742189" y="20042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少数服从多数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C8AC51-060E-43A9-BF6A-4B2E830B8302}"/>
              </a:ext>
            </a:extLst>
          </p:cNvPr>
          <p:cNvSpPr txBox="1"/>
          <p:nvPr/>
        </p:nvSpPr>
        <p:spPr>
          <a:xfrm>
            <a:off x="8762328" y="2501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决策权重分配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486A80-FC0E-4B21-9AB4-F2CA192EB5F3}"/>
              </a:ext>
            </a:extLst>
          </p:cNvPr>
          <p:cNvSpPr txBox="1"/>
          <p:nvPr/>
        </p:nvSpPr>
        <p:spPr>
          <a:xfrm>
            <a:off x="3943228" y="3189629"/>
            <a:ext cx="235673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使用注意事项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4B2B9A-4DDF-4BB6-BBF6-BBB5268A489A}"/>
              </a:ext>
            </a:extLst>
          </p:cNvPr>
          <p:cNvSpPr txBox="1"/>
          <p:nvPr/>
        </p:nvSpPr>
        <p:spPr>
          <a:xfrm>
            <a:off x="6931869" y="299984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strike="sngStrike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群</a:t>
            </a:r>
            <a:r>
              <a:rPr lang="en-US" altLang="zh-CN" sz="1800" strike="sngStrike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800" strike="sngStrike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环签名的扩展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066D5A-6CB5-4F2F-87CA-1FEB3016CACE}"/>
              </a:ext>
            </a:extLst>
          </p:cNvPr>
          <p:cNvSpPr txBox="1"/>
          <p:nvPr/>
        </p:nvSpPr>
        <p:spPr>
          <a:xfrm>
            <a:off x="6931869" y="349956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具体的门限签名算法名称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75F8D4-D766-4D10-ADF3-CC5CA29EB44F}"/>
              </a:ext>
            </a:extLst>
          </p:cNvPr>
          <p:cNvSpPr txBox="1"/>
          <p:nvPr/>
        </p:nvSpPr>
        <p:spPr>
          <a:xfrm>
            <a:off x="6919587" y="403582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门限签名算法初始化区别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DBD07D-62FF-4523-8D89-C35F401CAA94}"/>
              </a:ext>
            </a:extLst>
          </p:cNvPr>
          <p:cNvSpPr txBox="1"/>
          <p:nvPr/>
        </p:nvSpPr>
        <p:spPr>
          <a:xfrm>
            <a:off x="3943228" y="4756622"/>
            <a:ext cx="174118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扩展用法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430E7A-A612-4197-9ED6-8C5B4CD62E8A}"/>
              </a:ext>
            </a:extLst>
          </p:cNvPr>
          <p:cNvSpPr txBox="1"/>
          <p:nvPr/>
        </p:nvSpPr>
        <p:spPr>
          <a:xfrm>
            <a:off x="6674486" y="4652292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分布式</a:t>
            </a: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PKI</a:t>
            </a:r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3A8A1D-673E-48A2-81A1-F93551FF3771}"/>
              </a:ext>
            </a:extLst>
          </p:cNvPr>
          <p:cNvSpPr txBox="1"/>
          <p:nvPr/>
        </p:nvSpPr>
        <p:spPr>
          <a:xfrm>
            <a:off x="8498062" y="46279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解决单点脆弱性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A1A2BCE-7511-4DFE-86A6-60780D4C1B7B}"/>
              </a:ext>
            </a:extLst>
          </p:cNvPr>
          <p:cNvSpPr txBox="1"/>
          <p:nvPr/>
        </p:nvSpPr>
        <p:spPr>
          <a:xfrm>
            <a:off x="3688190" y="5784184"/>
            <a:ext cx="112562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 </a:t>
            </a:r>
            <a:r>
              <a:rPr lang="zh-CN" alt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结语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3EA905-0D2B-4104-B538-F058C99970BF}"/>
              </a:ext>
            </a:extLst>
          </p:cNvPr>
          <p:cNvSpPr txBox="1"/>
          <p:nvPr/>
        </p:nvSpPr>
        <p:spPr>
          <a:xfrm>
            <a:off x="5591497" y="5830351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扩展应用</a:t>
            </a: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——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区块链预言机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B19A658-D6D3-408D-A63E-E41435C60FBF}"/>
              </a:ext>
            </a:extLst>
          </p:cNvPr>
          <p:cNvSpPr txBox="1"/>
          <p:nvPr/>
        </p:nvSpPr>
        <p:spPr>
          <a:xfrm>
            <a:off x="6674486" y="51632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与多重签名的对比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F077BE-3113-4F03-AF5A-F531FC162983}"/>
              </a:ext>
            </a:extLst>
          </p:cNvPr>
          <p:cNvSpPr txBox="1"/>
          <p:nvPr/>
        </p:nvSpPr>
        <p:spPr>
          <a:xfrm>
            <a:off x="6507223" y="23665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门限签名的特性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86E857A-395E-421B-A111-759B075AD3DA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243777" y="1363161"/>
            <a:ext cx="810704" cy="1832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44167E7-30BA-4047-81EC-95F7A409F68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3243777" y="2297227"/>
            <a:ext cx="749456" cy="898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E243CB6-0B86-42F3-B80E-30DF32E136B2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243777" y="3195332"/>
            <a:ext cx="699451" cy="225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26D3247-164B-4BAB-A5DB-1B3D32BF552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3243777" y="3195332"/>
            <a:ext cx="699451" cy="1792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7917497-E52D-492F-A67F-3C792E03D7E3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243777" y="3195332"/>
            <a:ext cx="444413" cy="28196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2FBBDD3-2514-4DD8-BC62-339C9058559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180110" y="1242930"/>
            <a:ext cx="1151132" cy="120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C17D760-6C96-4578-ADC4-67DB527C96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426639" y="1897087"/>
            <a:ext cx="1105690" cy="400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BF6AFC3-A0F3-41F4-B75C-E9BE3826BA50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5426639" y="2297227"/>
            <a:ext cx="1080584" cy="254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CE7735E-371A-41D8-B5A2-166AD839A14E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 flipV="1">
            <a:off x="8307716" y="2188908"/>
            <a:ext cx="434473" cy="362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D04EEB5-7440-411D-892D-7118E1D7A193}"/>
              </a:ext>
            </a:extLst>
          </p:cNvPr>
          <p:cNvCxnSpPr>
            <a:cxnSpLocks/>
            <a:stCxn id="22" idx="3"/>
            <a:endCxn id="10" idx="1"/>
          </p:cNvCxnSpPr>
          <p:nvPr/>
        </p:nvCxnSpPr>
        <p:spPr>
          <a:xfrm>
            <a:off x="8307716" y="2551244"/>
            <a:ext cx="454612" cy="13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EC97E3E-21A4-47F5-B2A1-3BBBF01D335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299963" y="3184511"/>
            <a:ext cx="631906" cy="235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25B1947-E306-4C14-B50B-8E0FAB45DD58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299963" y="3420462"/>
            <a:ext cx="631906" cy="263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55C5E20-03D2-4685-A449-D5DE9958170D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6299963" y="3420462"/>
            <a:ext cx="619624" cy="800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14C6A63-DA9F-477A-BA10-41E835A3A08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684410" y="4836958"/>
            <a:ext cx="990076" cy="150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B66782E-1D03-4FCC-9E88-1E15397B7E4F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5684410" y="4987455"/>
            <a:ext cx="990076" cy="360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0B49D0F-0CD8-40A2-9914-D642E2CCC63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7913928" y="4812656"/>
            <a:ext cx="584134" cy="24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F6C3340-ABE9-4D21-9BFF-8971FF370F8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813819" y="6015017"/>
            <a:ext cx="7776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乘号 73">
            <a:extLst>
              <a:ext uri="{FF2B5EF4-FFF2-40B4-BE49-F238E27FC236}">
                <a16:creationId xmlns:a16="http://schemas.microsoft.com/office/drawing/2014/main" id="{08E4B33F-5A26-42E0-AD85-740FFC2F7FF0}"/>
              </a:ext>
            </a:extLst>
          </p:cNvPr>
          <p:cNvSpPr/>
          <p:nvPr/>
        </p:nvSpPr>
        <p:spPr>
          <a:xfrm>
            <a:off x="8618711" y="2857219"/>
            <a:ext cx="642343" cy="642343"/>
          </a:xfrm>
          <a:prstGeom prst="mathMultiply">
            <a:avLst>
              <a:gd name="adj1" fmla="val 1123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形 75" descr="问号">
            <a:extLst>
              <a:ext uri="{FF2B5EF4-FFF2-40B4-BE49-F238E27FC236}">
                <a16:creationId xmlns:a16="http://schemas.microsoft.com/office/drawing/2014/main" id="{74B6A32E-9886-4CFC-86AF-0FF2986A3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5851" y="5061079"/>
            <a:ext cx="573769" cy="573769"/>
          </a:xfrm>
          <a:prstGeom prst="rect">
            <a:avLst/>
          </a:prstGeom>
        </p:spPr>
      </p:pic>
      <p:pic>
        <p:nvPicPr>
          <p:cNvPr id="78" name="图形 77" descr="感叹号">
            <a:extLst>
              <a:ext uri="{FF2B5EF4-FFF2-40B4-BE49-F238E27FC236}">
                <a16:creationId xmlns:a16="http://schemas.microsoft.com/office/drawing/2014/main" id="{5BC9C457-5AB2-426F-869B-038A7E59A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5034" y="3398107"/>
            <a:ext cx="514450" cy="514450"/>
          </a:xfrm>
          <a:prstGeom prst="rect">
            <a:avLst/>
          </a:prstGeom>
        </p:spPr>
      </p:pic>
      <p:pic>
        <p:nvPicPr>
          <p:cNvPr id="80" name="图形 79" descr="问号">
            <a:extLst>
              <a:ext uri="{FF2B5EF4-FFF2-40B4-BE49-F238E27FC236}">
                <a16:creationId xmlns:a16="http://schemas.microsoft.com/office/drawing/2014/main" id="{CF6C5AAE-97B5-460E-93E6-5D66906F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2822" y="5703016"/>
            <a:ext cx="573769" cy="57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  <p:bldP spid="22" grpId="0"/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D0A9B-185D-4BF5-8CF5-D1ECE0D3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走近读者，心向口碑 </a:t>
            </a:r>
            <a:r>
              <a:rPr lang="en-US" altLang="zh-CN" dirty="0"/>
              <a:t>– </a:t>
            </a:r>
            <a:r>
              <a:rPr lang="zh-CN" altLang="en-US" dirty="0"/>
              <a:t>写作流程核心控制点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1BD18A-7C2F-478F-9C9E-9678C1C2A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3</a:t>
            </a:fld>
            <a:endParaRPr lang="zh-CN" altLang="en-US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91E93D5-A473-47BE-A5C9-A2BE32F06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134235"/>
              </p:ext>
            </p:extLst>
          </p:nvPr>
        </p:nvGraphicFramePr>
        <p:xfrm>
          <a:off x="857840" y="1461156"/>
          <a:ext cx="5618375" cy="458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1709238-E04A-4A49-BE04-C64AF14F3419}"/>
              </a:ext>
            </a:extLst>
          </p:cNvPr>
          <p:cNvSpPr txBox="1"/>
          <p:nvPr/>
        </p:nvSpPr>
        <p:spPr>
          <a:xfrm>
            <a:off x="2988297" y="179302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希望树立何种口碑？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7AFE15-C32E-49E6-B24B-BBB4EE8F807B}"/>
              </a:ext>
            </a:extLst>
          </p:cNvPr>
          <p:cNvSpPr txBox="1"/>
          <p:nvPr/>
        </p:nvSpPr>
        <p:spPr>
          <a:xfrm>
            <a:off x="4279770" y="293706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希望表达何种观点？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86A8D2-F68D-4C89-8A92-FF4AB7BB6389}"/>
              </a:ext>
            </a:extLst>
          </p:cNvPr>
          <p:cNvSpPr txBox="1"/>
          <p:nvPr/>
        </p:nvSpPr>
        <p:spPr>
          <a:xfrm>
            <a:off x="5458120" y="408109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希望如何支撑观点？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69E61D-2408-454C-BD39-02C41073D004}"/>
              </a:ext>
            </a:extLst>
          </p:cNvPr>
          <p:cNvSpPr txBox="1"/>
          <p:nvPr/>
        </p:nvSpPr>
        <p:spPr>
          <a:xfrm>
            <a:off x="6693031" y="529112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希望如何体现品质？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4AFDA55-D3E9-4C1F-A060-88CB3BA90977}"/>
              </a:ext>
            </a:extLst>
          </p:cNvPr>
          <p:cNvSpPr/>
          <p:nvPr/>
        </p:nvSpPr>
        <p:spPr>
          <a:xfrm>
            <a:off x="8797048" y="1458581"/>
            <a:ext cx="2202193" cy="220219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从读者视角出发思考</a:t>
            </a:r>
          </a:p>
        </p:txBody>
      </p:sp>
      <p:pic>
        <p:nvPicPr>
          <p:cNvPr id="12" name="图形 11" descr="直箭头">
            <a:extLst>
              <a:ext uri="{FF2B5EF4-FFF2-40B4-BE49-F238E27FC236}">
                <a16:creationId xmlns:a16="http://schemas.microsoft.com/office/drawing/2014/main" id="{BA2F96F1-2466-4AC1-BD99-24A35C3D0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299509">
            <a:off x="6294480" y="1789585"/>
            <a:ext cx="2085312" cy="607372"/>
          </a:xfrm>
          <a:prstGeom prst="rect">
            <a:avLst/>
          </a:prstGeom>
        </p:spPr>
      </p:pic>
      <p:pic>
        <p:nvPicPr>
          <p:cNvPr id="13" name="图形 12" descr="直箭头">
            <a:extLst>
              <a:ext uri="{FF2B5EF4-FFF2-40B4-BE49-F238E27FC236}">
                <a16:creationId xmlns:a16="http://schemas.microsoft.com/office/drawing/2014/main" id="{4FFB66C7-4010-4F24-86C3-14DA62D066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045299">
            <a:off x="7154586" y="2693485"/>
            <a:ext cx="1433131" cy="607372"/>
          </a:xfrm>
          <a:prstGeom prst="rect">
            <a:avLst/>
          </a:prstGeom>
        </p:spPr>
      </p:pic>
      <p:pic>
        <p:nvPicPr>
          <p:cNvPr id="14" name="图形 13" descr="直箭头">
            <a:extLst>
              <a:ext uri="{FF2B5EF4-FFF2-40B4-BE49-F238E27FC236}">
                <a16:creationId xmlns:a16="http://schemas.microsoft.com/office/drawing/2014/main" id="{4D9D853E-6170-450A-A4C5-6D301089E3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119545">
            <a:off x="8192973" y="3639649"/>
            <a:ext cx="1048185" cy="607372"/>
          </a:xfrm>
          <a:prstGeom prst="rect">
            <a:avLst/>
          </a:prstGeom>
        </p:spPr>
      </p:pic>
      <p:pic>
        <p:nvPicPr>
          <p:cNvPr id="15" name="图形 14" descr="直箭头">
            <a:extLst>
              <a:ext uri="{FF2B5EF4-FFF2-40B4-BE49-F238E27FC236}">
                <a16:creationId xmlns:a16="http://schemas.microsoft.com/office/drawing/2014/main" id="{8DFE2397-F01F-4466-A75B-B1730B7574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6232285">
            <a:off x="8828295" y="4168123"/>
            <a:ext cx="1331620" cy="6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7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14787-20A8-45CA-A2DE-ABA3DA98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发掘亮点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C02B11-B93E-402C-9373-7E5DCF332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D7F9D2-8A8D-4A63-9C41-B56841066CD0}"/>
              </a:ext>
            </a:extLst>
          </p:cNvPr>
          <p:cNvSpPr txBox="1"/>
          <p:nvPr/>
        </p:nvSpPr>
        <p:spPr>
          <a:xfrm>
            <a:off x="2184499" y="19702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有什么值得传播的观点？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645EA7-CED6-40D5-9334-3C7E20C6E1CE}"/>
              </a:ext>
            </a:extLst>
          </p:cNvPr>
          <p:cNvSpPr txBox="1"/>
          <p:nvPr/>
        </p:nvSpPr>
        <p:spPr>
          <a:xfrm>
            <a:off x="4552198" y="428713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有什么一般读者会感兴趣的知识？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5F5BA7-E549-4EC9-9257-0FD7AB6F78F3}"/>
              </a:ext>
            </a:extLst>
          </p:cNvPr>
          <p:cNvSpPr txBox="1"/>
          <p:nvPr/>
        </p:nvSpPr>
        <p:spPr>
          <a:xfrm>
            <a:off x="3469687" y="312867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有什么决策者会感兴趣的结论？</a:t>
            </a:r>
          </a:p>
        </p:txBody>
      </p:sp>
    </p:spTree>
    <p:extLst>
      <p:ext uri="{BB962C8B-B14F-4D97-AF65-F5344CB8AC3E}">
        <p14:creationId xmlns:p14="http://schemas.microsoft.com/office/powerpoint/2010/main" val="405771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14787-20A8-45CA-A2DE-ABA3DA98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重组结构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C02B11-B93E-402C-9373-7E5DCF332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BD472A-C6AE-490B-9951-2B863467B8E0}"/>
              </a:ext>
            </a:extLst>
          </p:cNvPr>
          <p:cNvSpPr txBox="1"/>
          <p:nvPr/>
        </p:nvSpPr>
        <p:spPr>
          <a:xfrm>
            <a:off x="2184499" y="19702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有什么需要移动的内容？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62E1D-BB13-445E-B1FC-68C02D38EFEE}"/>
              </a:ext>
            </a:extLst>
          </p:cNvPr>
          <p:cNvSpPr txBox="1"/>
          <p:nvPr/>
        </p:nvSpPr>
        <p:spPr>
          <a:xfrm>
            <a:off x="4552198" y="428713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有什么可以梳理的内容结构？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9FDD6C-69C0-42D8-9C22-A369031B3DCB}"/>
              </a:ext>
            </a:extLst>
          </p:cNvPr>
          <p:cNvSpPr txBox="1"/>
          <p:nvPr/>
        </p:nvSpPr>
        <p:spPr>
          <a:xfrm>
            <a:off x="3469687" y="312867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有什么需要改变的标题？</a:t>
            </a:r>
          </a:p>
        </p:txBody>
      </p:sp>
    </p:spTree>
    <p:extLst>
      <p:ext uri="{BB962C8B-B14F-4D97-AF65-F5344CB8AC3E}">
        <p14:creationId xmlns:p14="http://schemas.microsoft.com/office/powerpoint/2010/main" val="257248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8A532-DD0E-4650-9F64-973C7928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润色内容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DAA91D-6621-4DBB-8EA4-04CC5EF136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7C8366-9900-40E0-8619-44F222DDF7DE}"/>
              </a:ext>
            </a:extLst>
          </p:cNvPr>
          <p:cNvSpPr txBox="1"/>
          <p:nvPr/>
        </p:nvSpPr>
        <p:spPr>
          <a:xfrm>
            <a:off x="2184499" y="19702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有什么需要补充的背景知识？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B24D16-9298-4676-B8D7-D533829F04A2}"/>
              </a:ext>
            </a:extLst>
          </p:cNvPr>
          <p:cNvSpPr txBox="1"/>
          <p:nvPr/>
        </p:nvSpPr>
        <p:spPr>
          <a:xfrm>
            <a:off x="4552198" y="428713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有什么可以提升读者兴趣的表述？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1CA89D-EA84-4E63-950B-F41991C0DF7F}"/>
              </a:ext>
            </a:extLst>
          </p:cNvPr>
          <p:cNvSpPr txBox="1"/>
          <p:nvPr/>
        </p:nvSpPr>
        <p:spPr>
          <a:xfrm>
            <a:off x="3469687" y="312867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有什么需要补足的干货？</a:t>
            </a:r>
          </a:p>
        </p:txBody>
      </p:sp>
    </p:spTree>
    <p:extLst>
      <p:ext uri="{BB962C8B-B14F-4D97-AF65-F5344CB8AC3E}">
        <p14:creationId xmlns:p14="http://schemas.microsoft.com/office/powerpoint/2010/main" val="18879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4CDF7-1370-421A-9B6B-ABE1AC3A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梳理逻辑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9F1F7B-1774-4F7A-AD78-B220DD06C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01B502-0278-4889-A44B-0BB355061C72}"/>
              </a:ext>
            </a:extLst>
          </p:cNvPr>
          <p:cNvSpPr txBox="1"/>
          <p:nvPr/>
        </p:nvSpPr>
        <p:spPr>
          <a:xfrm>
            <a:off x="2184499" y="19702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有什么需要删除的杂乱表述？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8A3635-1413-47DD-BF0E-E090D4B29CAE}"/>
              </a:ext>
            </a:extLst>
          </p:cNvPr>
          <p:cNvSpPr txBox="1"/>
          <p:nvPr/>
        </p:nvSpPr>
        <p:spPr>
          <a:xfrm>
            <a:off x="4552198" y="428713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有什么可以引导读者的心理预期？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AE179E-F26E-4FC1-BF2B-1B208DCD7D57}"/>
              </a:ext>
            </a:extLst>
          </p:cNvPr>
          <p:cNvSpPr txBox="1"/>
          <p:nvPr/>
        </p:nvSpPr>
        <p:spPr>
          <a:xfrm>
            <a:off x="3469687" y="312867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有什么需要补全的逻辑过渡？</a:t>
            </a:r>
          </a:p>
        </p:txBody>
      </p:sp>
    </p:spTree>
    <p:extLst>
      <p:ext uri="{BB962C8B-B14F-4D97-AF65-F5344CB8AC3E}">
        <p14:creationId xmlns:p14="http://schemas.microsoft.com/office/powerpoint/2010/main" val="278508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7A505-C4C7-405E-B813-09A12D5D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修正细节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73BBE-7118-46C7-9FD8-ACACA6FC8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B0EA0B-A028-43C6-8E53-11E6320BF0B2}"/>
              </a:ext>
            </a:extLst>
          </p:cNvPr>
          <p:cNvSpPr txBox="1"/>
          <p:nvPr/>
        </p:nvSpPr>
        <p:spPr>
          <a:xfrm>
            <a:off x="2184499" y="19702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有什么需要更正的图文瑕疵？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82425D-23D1-419E-9DF7-4A729ED75717}"/>
              </a:ext>
            </a:extLst>
          </p:cNvPr>
          <p:cNvSpPr txBox="1"/>
          <p:nvPr/>
        </p:nvSpPr>
        <p:spPr>
          <a:xfrm>
            <a:off x="4552198" y="4287135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有什么可以提升亮点的表现力？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B44165-C44B-48F4-B97C-F999894C4AB0}"/>
              </a:ext>
            </a:extLst>
          </p:cNvPr>
          <p:cNvSpPr txBox="1"/>
          <p:nvPr/>
        </p:nvSpPr>
        <p:spPr>
          <a:xfrm>
            <a:off x="3469687" y="312867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有什么需要打磨的叙述结构？</a:t>
            </a:r>
          </a:p>
        </p:txBody>
      </p:sp>
    </p:spTree>
    <p:extLst>
      <p:ext uri="{BB962C8B-B14F-4D97-AF65-F5344CB8AC3E}">
        <p14:creationId xmlns:p14="http://schemas.microsoft.com/office/powerpoint/2010/main" val="27310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7A505-C4C7-405E-B813-09A12D5D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排查雷区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73BBE-7118-46C7-9FD8-ACACA6FC8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B0EA0B-A028-43C6-8E53-11E6320BF0B2}"/>
              </a:ext>
            </a:extLst>
          </p:cNvPr>
          <p:cNvSpPr txBox="1"/>
          <p:nvPr/>
        </p:nvSpPr>
        <p:spPr>
          <a:xfrm>
            <a:off x="2184499" y="19702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有什么需要替换的版权内容？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82425D-23D1-419E-9DF7-4A729ED75717}"/>
              </a:ext>
            </a:extLst>
          </p:cNvPr>
          <p:cNvSpPr txBox="1"/>
          <p:nvPr/>
        </p:nvSpPr>
        <p:spPr>
          <a:xfrm>
            <a:off x="4552198" y="428713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有什么可以避免读者的恶意解读？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B44165-C44B-48F4-B97C-F999894C4AB0}"/>
              </a:ext>
            </a:extLst>
          </p:cNvPr>
          <p:cNvSpPr txBox="1"/>
          <p:nvPr/>
        </p:nvSpPr>
        <p:spPr>
          <a:xfrm>
            <a:off x="3469687" y="312867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有什么需要修正的反价值观内容？</a:t>
            </a:r>
          </a:p>
        </p:txBody>
      </p:sp>
    </p:spTree>
    <p:extLst>
      <p:ext uri="{BB962C8B-B14F-4D97-AF65-F5344CB8AC3E}">
        <p14:creationId xmlns:p14="http://schemas.microsoft.com/office/powerpoint/2010/main" val="14194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2000" dirty="0">
                <a:ea typeface="方正正粗黑简体" panose="02000000000000000000" charset="-122"/>
              </a:rPr>
              <a:t>07</a:t>
            </a:r>
            <a:endParaRPr lang="zh-CN" altLang="en-US" sz="12000" dirty="0">
              <a:ea typeface="方正正粗黑简体" panose="020000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结语</a:t>
            </a:r>
            <a:endParaRPr lang="zh-CN" altLang="en-US" sz="3600" dirty="0">
              <a:latin typeface="方正正粗黑简体" panose="02000000000000000000" charset="-122"/>
              <a:ea typeface="方正正粗黑简体" panose="02000000000000000000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62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5A794-BAFA-4C8C-A08C-3A764F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写出激情，写出精彩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F33369-4CD7-4E2B-9E36-E0008B07E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EC0AD90B-304A-41AE-8E4F-EEB82D47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1" y="1288296"/>
            <a:ext cx="3280233" cy="492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BA6642BA-4CE6-47D4-ABE2-B6B115FD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333" y="1288296"/>
            <a:ext cx="3264288" cy="492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6EE3F9-2A55-46F2-BF23-EA8BFBAF6601}"/>
              </a:ext>
            </a:extLst>
          </p:cNvPr>
          <p:cNvSpPr txBox="1"/>
          <p:nvPr/>
        </p:nvSpPr>
        <p:spPr>
          <a:xfrm>
            <a:off x="4556716" y="1978756"/>
            <a:ext cx="269817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技术科普</a:t>
            </a:r>
            <a:endParaRPr lang="en-US" altLang="zh-CN"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是我们对外发声</a:t>
            </a:r>
            <a:endParaRPr lang="en-US" altLang="zh-CN"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自我展示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</a:t>
            </a:r>
            <a:endParaRPr lang="en-US" altLang="zh-CN"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一个重要窗口</a:t>
            </a:r>
            <a:endParaRPr lang="en-US" altLang="zh-CN"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endParaRPr lang="en-US" altLang="zh-CN"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也是我们获得</a:t>
            </a:r>
            <a:endParaRPr lang="en-US" altLang="zh-CN"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外部认可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</a:t>
            </a:r>
            <a:endParaRPr lang="en-US" altLang="zh-CN"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一条重要途径</a:t>
            </a:r>
          </a:p>
        </p:txBody>
      </p:sp>
    </p:spTree>
    <p:extLst>
      <p:ext uri="{BB962C8B-B14F-4D97-AF65-F5344CB8AC3E}">
        <p14:creationId xmlns:p14="http://schemas.microsoft.com/office/powerpoint/2010/main" val="4275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2000" dirty="0">
                <a:ea typeface="方正正粗黑简体" panose="02000000000000000000" charset="-122"/>
              </a:rPr>
              <a:t>01</a:t>
            </a:r>
            <a:endParaRPr lang="zh-CN" altLang="en-US" sz="12000" dirty="0">
              <a:ea typeface="方正正粗黑简体" panose="020000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方正正粗黑简体" panose="02000000000000000000" charset="-122"/>
                <a:ea typeface="方正正粗黑简体" panose="02000000000000000000" charset="-122"/>
              </a:rPr>
              <a:t>传播目标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6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990AE-00B3-4F50-B47E-DC1DBB38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我不要你觉得，我要我觉得！</a:t>
            </a:r>
            <a:r>
              <a:rPr lang="en-US" altLang="zh-CN" dirty="0"/>
              <a:t>– </a:t>
            </a:r>
            <a:r>
              <a:rPr lang="zh-CN" altLang="en-US" dirty="0"/>
              <a:t>确定目标群体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BE1499-2D37-4421-9B47-96C0748E3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2048" name="组合 2047">
            <a:extLst>
              <a:ext uri="{FF2B5EF4-FFF2-40B4-BE49-F238E27FC236}">
                <a16:creationId xmlns:a16="http://schemas.microsoft.com/office/drawing/2014/main" id="{6D6917F6-1C65-4729-8525-66C6889BEFB0}"/>
              </a:ext>
            </a:extLst>
          </p:cNvPr>
          <p:cNvGrpSpPr/>
          <p:nvPr/>
        </p:nvGrpSpPr>
        <p:grpSpPr>
          <a:xfrm>
            <a:off x="5765841" y="4212682"/>
            <a:ext cx="5239573" cy="1698032"/>
            <a:chOff x="6020365" y="4032617"/>
            <a:chExt cx="5239573" cy="169803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28AFBBA-E83F-47EA-9C3C-3E017EE6F4FF}"/>
                </a:ext>
              </a:extLst>
            </p:cNvPr>
            <p:cNvSpPr/>
            <p:nvPr/>
          </p:nvSpPr>
          <p:spPr>
            <a:xfrm>
              <a:off x="6020365" y="4032617"/>
              <a:ext cx="1583704" cy="77299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产品经理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EF9154D-DEE2-490F-AADD-0A4DBA489510}"/>
                </a:ext>
              </a:extLst>
            </p:cNvPr>
            <p:cNvSpPr/>
            <p:nvPr/>
          </p:nvSpPr>
          <p:spPr>
            <a:xfrm>
              <a:off x="7848299" y="4032617"/>
              <a:ext cx="1583704" cy="77299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技术开发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1236369-5458-42C2-AB67-44B5F51CB3BB}"/>
                </a:ext>
              </a:extLst>
            </p:cNvPr>
            <p:cNvSpPr/>
            <p:nvPr/>
          </p:nvSpPr>
          <p:spPr>
            <a:xfrm>
              <a:off x="6020365" y="4957651"/>
              <a:ext cx="1583704" cy="77299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商务咨询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3ABCAEE-3B30-4DDA-B2E6-3C528F541BB2}"/>
                </a:ext>
              </a:extLst>
            </p:cNvPr>
            <p:cNvSpPr/>
            <p:nvPr/>
          </p:nvSpPr>
          <p:spPr>
            <a:xfrm>
              <a:off x="7848299" y="4957651"/>
              <a:ext cx="1583704" cy="77299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业界大佬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69D3EA4-3B8A-4262-B387-4E3C2E6844A1}"/>
                </a:ext>
              </a:extLst>
            </p:cNvPr>
            <p:cNvSpPr/>
            <p:nvPr/>
          </p:nvSpPr>
          <p:spPr>
            <a:xfrm>
              <a:off x="9676234" y="4032617"/>
              <a:ext cx="1583704" cy="77299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高校师生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623ADD0-DCD7-46EE-9511-6E7B104ADDE3}"/>
                </a:ext>
              </a:extLst>
            </p:cNvPr>
            <p:cNvSpPr/>
            <p:nvPr/>
          </p:nvSpPr>
          <p:spPr>
            <a:xfrm>
              <a:off x="9676234" y="4957651"/>
              <a:ext cx="1583704" cy="77299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媒体记者</a:t>
              </a:r>
            </a:p>
          </p:txBody>
        </p:sp>
      </p:grpSp>
      <p:grpSp>
        <p:nvGrpSpPr>
          <p:cNvPr id="2049" name="组合 2048">
            <a:extLst>
              <a:ext uri="{FF2B5EF4-FFF2-40B4-BE49-F238E27FC236}">
                <a16:creationId xmlns:a16="http://schemas.microsoft.com/office/drawing/2014/main" id="{895104BE-EFF1-4491-986E-E682073B9192}"/>
              </a:ext>
            </a:extLst>
          </p:cNvPr>
          <p:cNvGrpSpPr/>
          <p:nvPr/>
        </p:nvGrpSpPr>
        <p:grpSpPr>
          <a:xfrm>
            <a:off x="6530226" y="1457875"/>
            <a:ext cx="3747670" cy="2475076"/>
            <a:chOff x="6602435" y="1225500"/>
            <a:chExt cx="3747670" cy="247507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AB2303A-CF12-4FE1-B693-606D502AA45A}"/>
                </a:ext>
              </a:extLst>
            </p:cNvPr>
            <p:cNvSpPr txBox="1"/>
            <p:nvPr/>
          </p:nvSpPr>
          <p:spPr>
            <a:xfrm>
              <a:off x="7903837" y="12255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技术能力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3D72062-7498-454B-ABC4-6A5730FDD3CE}"/>
                </a:ext>
              </a:extLst>
            </p:cNvPr>
            <p:cNvSpPr txBox="1"/>
            <p:nvPr/>
          </p:nvSpPr>
          <p:spPr>
            <a:xfrm>
              <a:off x="6602435" y="1844711"/>
              <a:ext cx="1107996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业务能力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A9CE049-F144-453A-96F9-AE2193327D75}"/>
                </a:ext>
              </a:extLst>
            </p:cNvPr>
            <p:cNvSpPr txBox="1"/>
            <p:nvPr/>
          </p:nvSpPr>
          <p:spPr>
            <a:xfrm>
              <a:off x="9205240" y="18447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决策能力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6EDE425-E8D2-485D-AC72-6F47E48691F1}"/>
                </a:ext>
              </a:extLst>
            </p:cNvPr>
            <p:cNvSpPr txBox="1"/>
            <p:nvPr/>
          </p:nvSpPr>
          <p:spPr>
            <a:xfrm>
              <a:off x="7903837" y="3331244"/>
              <a:ext cx="1107996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品鉴口味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EC67838-2046-4948-8111-573ECF4D2F4A}"/>
                </a:ext>
              </a:extLst>
            </p:cNvPr>
            <p:cNvSpPr txBox="1"/>
            <p:nvPr/>
          </p:nvSpPr>
          <p:spPr>
            <a:xfrm>
              <a:off x="9205240" y="2742810"/>
              <a:ext cx="1144865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竞合关系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AFC7550-CB51-421C-AA64-49E54D7A4426}"/>
                </a:ext>
              </a:extLst>
            </p:cNvPr>
            <p:cNvSpPr txBox="1"/>
            <p:nvPr/>
          </p:nvSpPr>
          <p:spPr>
            <a:xfrm>
              <a:off x="6602435" y="2742810"/>
              <a:ext cx="1107996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传播能力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69A467D-6D75-4534-ADFB-C97604D7849B}"/>
                </a:ext>
              </a:extLst>
            </p:cNvPr>
            <p:cNvGrpSpPr/>
            <p:nvPr/>
          </p:nvGrpSpPr>
          <p:grpSpPr>
            <a:xfrm>
              <a:off x="7827398" y="1731730"/>
              <a:ext cx="1260875" cy="1462615"/>
              <a:chOff x="5374225" y="1598945"/>
              <a:chExt cx="1260875" cy="1462615"/>
            </a:xfrm>
          </p:grpSpPr>
          <p:sp>
            <p:nvSpPr>
              <p:cNvPr id="20" name="六边形 19">
                <a:extLst>
                  <a:ext uri="{FF2B5EF4-FFF2-40B4-BE49-F238E27FC236}">
                    <a16:creationId xmlns:a16="http://schemas.microsoft.com/office/drawing/2014/main" id="{85623C9C-1ECD-4E24-AA6D-0C3CBF194545}"/>
                  </a:ext>
                </a:extLst>
              </p:cNvPr>
              <p:cNvSpPr/>
              <p:nvPr/>
            </p:nvSpPr>
            <p:spPr>
              <a:xfrm rot="5400000">
                <a:off x="5273355" y="1699815"/>
                <a:ext cx="1462615" cy="1260875"/>
              </a:xfrm>
              <a:prstGeom prst="hexagon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六边形 29">
                <a:extLst>
                  <a:ext uri="{FF2B5EF4-FFF2-40B4-BE49-F238E27FC236}">
                    <a16:creationId xmlns:a16="http://schemas.microsoft.com/office/drawing/2014/main" id="{4EB2183E-AAA7-49F7-A314-998579E93142}"/>
                  </a:ext>
                </a:extLst>
              </p:cNvPr>
              <p:cNvSpPr/>
              <p:nvPr/>
            </p:nvSpPr>
            <p:spPr>
              <a:xfrm rot="5400000">
                <a:off x="5463527" y="1858512"/>
                <a:ext cx="1082268" cy="932989"/>
              </a:xfrm>
              <a:prstGeom prst="hexagon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六边形 30">
                <a:extLst>
                  <a:ext uri="{FF2B5EF4-FFF2-40B4-BE49-F238E27FC236}">
                    <a16:creationId xmlns:a16="http://schemas.microsoft.com/office/drawing/2014/main" id="{080AB766-948B-4572-B286-D3CC0D66618E}"/>
                  </a:ext>
                </a:extLst>
              </p:cNvPr>
              <p:cNvSpPr/>
              <p:nvPr/>
            </p:nvSpPr>
            <p:spPr>
              <a:xfrm rot="5400000">
                <a:off x="5677125" y="2045152"/>
                <a:ext cx="661436" cy="570203"/>
              </a:xfrm>
              <a:prstGeom prst="hexagon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026" name="Picture 2" descr="https://timgsa.baidu.com/timg?image&amp;quality=80&amp;size=b9999_10000&amp;sec=1595165628350&amp;di=4d0d5cc5a7f853051df39e49db23494e&amp;imgtype=0&amp;src=http%3A%2F%2F5b0988e595225.cdn.sohucs.com%2Fimages%2F20190924%2F38a65dc35bbb4fe68f330c71f6fa116d.jpeg">
            <a:extLst>
              <a:ext uri="{FF2B5EF4-FFF2-40B4-BE49-F238E27FC236}">
                <a16:creationId xmlns:a16="http://schemas.microsoft.com/office/drawing/2014/main" id="{D58A1B61-B861-428B-90B3-9D4C6251B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r="8582"/>
          <a:stretch/>
        </p:blipFill>
        <p:spPr bwMode="auto">
          <a:xfrm>
            <a:off x="736877" y="1866377"/>
            <a:ext cx="4655545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3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F09E1-2B98-43A2-B085-3192370D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打击错误？还是对象错误？</a:t>
            </a:r>
            <a:r>
              <a:rPr lang="en-US" altLang="zh-CN" dirty="0"/>
              <a:t>– </a:t>
            </a:r>
            <a:r>
              <a:rPr lang="zh-CN" altLang="en-US" dirty="0"/>
              <a:t>确定传播预期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17B7D8-BBF5-4D33-8807-907078DF4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078" name="Picture 6" descr="https://timgsa.baidu.com/timg?image&amp;quality=80&amp;size=b9999_10000&amp;sec=1594542748745&amp;di=e257cef04c1bc8407733ca5384a51931&amp;imgtype=0&amp;src=http%3A%2F%2Fpic2.zhimg.com%2F50%2Fv2-024595ef8ff8c9c77bdc38d7d0ec7e5e_hd.jpg">
            <a:extLst>
              <a:ext uri="{FF2B5EF4-FFF2-40B4-BE49-F238E27FC236}">
                <a16:creationId xmlns:a16="http://schemas.microsoft.com/office/drawing/2014/main" id="{55721CD6-EE73-459F-A18B-2007F7FF8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28" y="2000117"/>
            <a:ext cx="4061971" cy="324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D6C070-E9D2-4231-8FF2-BDD1B51BB50F}"/>
              </a:ext>
            </a:extLst>
          </p:cNvPr>
          <p:cNvSpPr txBox="1"/>
          <p:nvPr/>
        </p:nvSpPr>
        <p:spPr>
          <a:xfrm>
            <a:off x="6078727" y="2948820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</a:rPr>
              <a:t>评论型</a:t>
            </a:r>
            <a:endParaRPr lang="en-US" altLang="zh-CN" sz="3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传播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结论观点</a:t>
            </a:r>
            <a:br>
              <a: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省</a:t>
            </a:r>
            <a:r>
              <a:rPr lang="zh-CN" alt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技术细节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3FC78E-EEDA-4034-B110-AB810BE38A0C}"/>
              </a:ext>
            </a:extLst>
          </p:cNvPr>
          <p:cNvSpPr txBox="1"/>
          <p:nvPr/>
        </p:nvSpPr>
        <p:spPr>
          <a:xfrm>
            <a:off x="9180180" y="2948820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</a:rPr>
              <a:t>教学型</a:t>
            </a:r>
            <a:endParaRPr lang="en-US" altLang="zh-CN" sz="3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分享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技术要点</a:t>
            </a:r>
            <a:br>
              <a: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重</a:t>
            </a:r>
            <a:r>
              <a:rPr lang="zh-CN" alt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应用示例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57B970-7C7B-4555-876C-F05965FDD179}"/>
              </a:ext>
            </a:extLst>
          </p:cNvPr>
          <p:cNvSpPr txBox="1"/>
          <p:nvPr/>
        </p:nvSpPr>
        <p:spPr>
          <a:xfrm>
            <a:off x="6979383" y="1584618"/>
            <a:ext cx="32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待传播</a:t>
            </a:r>
            <a:endParaRPr lang="en-US" altLang="zh-CN" sz="24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主题关键词、品宣标签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32C9B9C-DE52-4820-9A64-E371096CF699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7094390" y="2415615"/>
            <a:ext cx="1516210" cy="533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139800E-0F07-4DF1-B4B5-C1C0DB70E37B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8610600" y="2415615"/>
            <a:ext cx="1585243" cy="533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727115A-34D6-42EA-96BB-2ACF9F46303B}"/>
              </a:ext>
            </a:extLst>
          </p:cNvPr>
          <p:cNvSpPr txBox="1"/>
          <p:nvPr/>
        </p:nvSpPr>
        <p:spPr>
          <a:xfrm>
            <a:off x="8842681" y="4633135"/>
            <a:ext cx="322677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</a:t>
            </a:r>
            <a:r>
              <a:rPr lang="zh-CN" altLang="en-US" sz="28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 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主题 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</a:t>
            </a:r>
            <a:r>
              <a:rPr lang="zh-CN" altLang="en-US" sz="2800" dirty="0">
                <a:solidFill>
                  <a:srgbClr val="000000"/>
                </a:solidFill>
                <a:latin typeface="+mj-ea"/>
                <a:ea typeface="+mj-ea"/>
              </a:rPr>
              <a:t>如何发挥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了作用？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814AD0-7D7B-4655-8CFA-C3094014F0CA}"/>
              </a:ext>
            </a:extLst>
          </p:cNvPr>
          <p:cNvSpPr txBox="1"/>
          <p:nvPr/>
        </p:nvSpPr>
        <p:spPr>
          <a:xfrm>
            <a:off x="5580067" y="4633135"/>
            <a:ext cx="3028647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</a:t>
            </a:r>
            <a:r>
              <a:rPr lang="zh-CN" altLang="en-US" sz="28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 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主题 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中发挥</a:t>
            </a:r>
            <a:r>
              <a:rPr lang="zh-CN" altLang="en-US" sz="2800" dirty="0">
                <a:solidFill>
                  <a:srgbClr val="000000"/>
                </a:solidFill>
                <a:latin typeface="+mj-ea"/>
                <a:ea typeface="+mj-ea"/>
              </a:rPr>
              <a:t>怎样的作用</a:t>
            </a:r>
            <a:r>
              <a:rPr lang="zh-CN" alt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00942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2000" dirty="0">
                <a:ea typeface="方正正粗黑简体" panose="02000000000000000000" charset="-122"/>
              </a:rPr>
              <a:t>02</a:t>
            </a:r>
            <a:endParaRPr lang="zh-CN" altLang="en-US" sz="12000" dirty="0">
              <a:ea typeface="方正正粗黑简体" panose="020000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方正正粗黑简体" panose="02000000000000000000" charset="-122"/>
                <a:ea typeface="方正正粗黑简体" panose="02000000000000000000" charset="-122"/>
              </a:rPr>
              <a:t>内容结构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0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80CE3A-F31B-4AB8-B95F-80E08BE8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好的开始是成功的一半 </a:t>
            </a:r>
            <a:r>
              <a:rPr lang="en-US" altLang="zh-CN" dirty="0"/>
              <a:t>– </a:t>
            </a:r>
            <a:r>
              <a:rPr lang="zh-CN" altLang="en-US" dirty="0"/>
              <a:t>给读者一个读下去的理由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BE1499-2D37-4421-9B47-96C0748E3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BE98BF-F3BB-49C6-98F6-D325429719B9}"/>
              </a:ext>
            </a:extLst>
          </p:cNvPr>
          <p:cNvSpPr/>
          <p:nvPr/>
        </p:nvSpPr>
        <p:spPr>
          <a:xfrm>
            <a:off x="207390" y="1113056"/>
            <a:ext cx="11792932" cy="25224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A8780B-4BA9-46C6-A650-701CD7CE6A5D}"/>
              </a:ext>
            </a:extLst>
          </p:cNvPr>
          <p:cNvSpPr txBox="1"/>
          <p:nvPr/>
        </p:nvSpPr>
        <p:spPr>
          <a:xfrm>
            <a:off x="782425" y="4936128"/>
            <a:ext cx="156966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开篇突出亮点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B1D94D-1620-4C47-8743-0E6760E6BA8B}"/>
              </a:ext>
            </a:extLst>
          </p:cNvPr>
          <p:cNvSpPr txBox="1"/>
          <p:nvPr/>
        </p:nvSpPr>
        <p:spPr>
          <a:xfrm>
            <a:off x="3309753" y="4092974"/>
            <a:ext cx="877163" cy="369332"/>
          </a:xfrm>
          <a:prstGeom prst="rect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观点式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986B82-FA6F-4064-83C0-74CCF3E21CEC}"/>
              </a:ext>
            </a:extLst>
          </p:cNvPr>
          <p:cNvSpPr txBox="1"/>
          <p:nvPr/>
        </p:nvSpPr>
        <p:spPr>
          <a:xfrm>
            <a:off x="3309753" y="5987017"/>
            <a:ext cx="877163" cy="369332"/>
          </a:xfrm>
          <a:prstGeom prst="rect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提问式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D26380-BD1F-4AFC-978A-BD23D1E3EB97}"/>
              </a:ext>
            </a:extLst>
          </p:cNvPr>
          <p:cNvSpPr txBox="1"/>
          <p:nvPr/>
        </p:nvSpPr>
        <p:spPr>
          <a:xfrm>
            <a:off x="3309753" y="5051530"/>
            <a:ext cx="877163" cy="369332"/>
          </a:xfrm>
          <a:prstGeom prst="rect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痛点式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BDDA714-5997-47A1-861D-21C91DB2829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352085" y="4277640"/>
            <a:ext cx="957668" cy="84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EA14E1D-2FC8-4F74-986C-5A89AA26EE28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352085" y="5120794"/>
            <a:ext cx="957668" cy="115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6EE351D-FB2E-4CFA-A319-80095736E3D8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352085" y="5120794"/>
            <a:ext cx="957668" cy="1050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FD25245-0E06-4082-9470-6DEB26C9FEF9}"/>
              </a:ext>
            </a:extLst>
          </p:cNvPr>
          <p:cNvSpPr txBox="1"/>
          <p:nvPr/>
        </p:nvSpPr>
        <p:spPr>
          <a:xfrm>
            <a:off x="4496586" y="5852727"/>
            <a:ext cx="662704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有效的数字签名机制是否一定会透露签名方的身份？在不知道签名方身份的前提下，如何验证数字签名的有效性？。。。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73F5B76-0551-4914-AB3D-C67F63A0D998}"/>
              </a:ext>
            </a:extLst>
          </p:cNvPr>
          <p:cNvSpPr txBox="1"/>
          <p:nvPr/>
        </p:nvSpPr>
        <p:spPr>
          <a:xfrm>
            <a:off x="4496586" y="4913030"/>
            <a:ext cx="662704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落地应用的成熟发展，逐渐催生与其他应用交互的外联需求，而跨链作为解决这种需求的基础设施，自然而然会被重视起来。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84E7F3F-148D-4571-B762-F597973B90F7}"/>
              </a:ext>
            </a:extLst>
          </p:cNvPr>
          <p:cNvSpPr txBox="1"/>
          <p:nvPr/>
        </p:nvSpPr>
        <p:spPr>
          <a:xfrm>
            <a:off x="4496585" y="3812610"/>
            <a:ext cx="662704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WeBASE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是一个体验友好、功能丰富的区块链中间件平台，。。。助力开发者快速搭建区块链应用的基础环境，提供可视化合约</a:t>
            </a: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IDE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和一站式联盟链管理台。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517EFC-C889-461B-93C3-9A71B9E9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912" y="1436409"/>
            <a:ext cx="5743180" cy="20876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91CB0E-BC83-45B8-995A-66B966EDC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7" y="1484655"/>
            <a:ext cx="5410986" cy="198020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56C9BFA-8540-4258-9BD3-EE14E9EF6704}"/>
              </a:ext>
            </a:extLst>
          </p:cNvPr>
          <p:cNvSpPr txBox="1"/>
          <p:nvPr/>
        </p:nvSpPr>
        <p:spPr>
          <a:xfrm>
            <a:off x="4002129" y="1251054"/>
            <a:ext cx="4230645" cy="369332"/>
          </a:xfrm>
          <a:prstGeom prst="rect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BE58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努力让 </a:t>
            </a:r>
            <a:r>
              <a:rPr lang="zh-CN" altLang="en-US" sz="1800" dirty="0">
                <a:solidFill>
                  <a:srgbClr val="00BE58"/>
                </a:solidFill>
                <a:latin typeface="+mj-ea"/>
                <a:ea typeface="+mj-ea"/>
              </a:rPr>
              <a:t>跳出</a:t>
            </a:r>
            <a:r>
              <a:rPr lang="zh-CN" altLang="en-US" sz="1800" b="1" dirty="0">
                <a:solidFill>
                  <a:srgbClr val="00BE58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800" dirty="0">
                <a:solidFill>
                  <a:srgbClr val="00BE58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峰值来得晚一点，再晚一点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004C28-3775-4520-87BB-7A91D615A1F2}"/>
              </a:ext>
            </a:extLst>
          </p:cNvPr>
          <p:cNvSpPr txBox="1"/>
          <p:nvPr/>
        </p:nvSpPr>
        <p:spPr>
          <a:xfrm>
            <a:off x="660400" y="1842396"/>
            <a:ext cx="5261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5%</a:t>
            </a:r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32D6F6-039F-4F04-9416-59D891D39B1B}"/>
              </a:ext>
            </a:extLst>
          </p:cNvPr>
          <p:cNvSpPr txBox="1"/>
          <p:nvPr/>
        </p:nvSpPr>
        <p:spPr>
          <a:xfrm>
            <a:off x="6807200" y="1842396"/>
            <a:ext cx="6543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15%</a:t>
            </a:r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7C3EA14-42DA-4174-A132-910C18AC247E}"/>
              </a:ext>
            </a:extLst>
          </p:cNvPr>
          <p:cNvSpPr/>
          <p:nvPr/>
        </p:nvSpPr>
        <p:spPr>
          <a:xfrm>
            <a:off x="1365214" y="1866045"/>
            <a:ext cx="5297856" cy="3220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81D5EB-BF12-4D66-BB78-71FEF7CFCA97}"/>
              </a:ext>
            </a:extLst>
          </p:cNvPr>
          <p:cNvSpPr txBox="1"/>
          <p:nvPr/>
        </p:nvSpPr>
        <p:spPr>
          <a:xfrm>
            <a:off x="10962506" y="1842396"/>
            <a:ext cx="7825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100%</a:t>
            </a:r>
            <a:endParaRPr lang="zh-CN" altLang="en-US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D15BC0E1-88C8-448E-9113-10BE59CDE1CA}"/>
              </a:ext>
            </a:extLst>
          </p:cNvPr>
          <p:cNvSpPr/>
          <p:nvPr/>
        </p:nvSpPr>
        <p:spPr>
          <a:xfrm>
            <a:off x="7605580" y="1866045"/>
            <a:ext cx="3212892" cy="32203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EE939-947B-45FC-BCB3-297A61F4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内容分节 </a:t>
            </a:r>
            <a:r>
              <a:rPr lang="en-US" altLang="zh-CN" dirty="0"/>
              <a:t>– </a:t>
            </a:r>
            <a:r>
              <a:rPr lang="zh-CN" altLang="en-US" dirty="0"/>
              <a:t>建立层次感和关联性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0C65E0-3446-4964-ADA5-AFFAAF3DDC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07BB2-4EC6-465E-B539-599D40C8A19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983A5E-7114-4F95-B114-4A82D193C2D0}"/>
              </a:ext>
            </a:extLst>
          </p:cNvPr>
          <p:cNvSpPr txBox="1"/>
          <p:nvPr/>
        </p:nvSpPr>
        <p:spPr>
          <a:xfrm>
            <a:off x="5319842" y="1262404"/>
            <a:ext cx="2839239" cy="1200329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引言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什么是角色权限模型？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如何使用角色权限？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5739C4-9975-4F81-82C6-0E8B08541A9D}"/>
              </a:ext>
            </a:extLst>
          </p:cNvPr>
          <p:cNvSpPr txBox="1"/>
          <p:nvPr/>
        </p:nvSpPr>
        <p:spPr>
          <a:xfrm>
            <a:off x="584709" y="1262404"/>
            <a:ext cx="4455066" cy="1754326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“我篡改了区块链数据”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初步分析和解答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“能否篡改整个联盟链”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真的没有办法防“本地篡改”吗</a:t>
            </a: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?</a:t>
            </a: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“为什么区块链不拦住我篡改数据？”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结语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3E5661-6269-438D-8DDE-90C93B0D8BFB}"/>
              </a:ext>
            </a:extLst>
          </p:cNvPr>
          <p:cNvSpPr txBox="1"/>
          <p:nvPr/>
        </p:nvSpPr>
        <p:spPr>
          <a:xfrm>
            <a:off x="584709" y="3288579"/>
            <a:ext cx="1915909" cy="1200329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引子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基础知识储备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多维走读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EBB8B8-1FDB-4ECA-8BF7-E5B9AD9FE205}"/>
              </a:ext>
            </a:extLst>
          </p:cNvPr>
          <p:cNvSpPr txBox="1"/>
          <p:nvPr/>
        </p:nvSpPr>
        <p:spPr>
          <a:xfrm>
            <a:off x="4303401" y="3176728"/>
            <a:ext cx="4135748" cy="1754326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前言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什么是同态加密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FISCO BCOS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技术选型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如何在</a:t>
            </a: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FISCO BCOS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中使用同态加密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未来改进的方向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总结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E655F3-0D39-4862-9097-15597EF35754}"/>
              </a:ext>
            </a:extLst>
          </p:cNvPr>
          <p:cNvSpPr txBox="1"/>
          <p:nvPr/>
        </p:nvSpPr>
        <p:spPr>
          <a:xfrm>
            <a:off x="8618262" y="1262404"/>
            <a:ext cx="3086101" cy="2031325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前言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PBFT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共识算法挑战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RPBFT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共识算法核心思想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RPBFT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共识算法实现方案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RPBFT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网络优化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RPBFT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算法优化展望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8A6A97-5B47-4D31-B018-A78295D28CF1}"/>
              </a:ext>
            </a:extLst>
          </p:cNvPr>
          <p:cNvSpPr txBox="1"/>
          <p:nvPr/>
        </p:nvSpPr>
        <p:spPr>
          <a:xfrm>
            <a:off x="8618262" y="3597473"/>
            <a:ext cx="3070071" cy="2308324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前言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上链的原则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精简函数变量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保证参数和行为符合预期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严控函数的执行权限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抽象通用的业务逻辑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。。。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932581-E59E-4A33-92F1-92FB7C34B847}"/>
              </a:ext>
            </a:extLst>
          </p:cNvPr>
          <p:cNvSpPr txBox="1"/>
          <p:nvPr/>
        </p:nvSpPr>
        <p:spPr>
          <a:xfrm>
            <a:off x="4303401" y="5191798"/>
            <a:ext cx="3070071" cy="923330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群签名与环签名的匿名性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群签名的使用注意事项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环签名的使用注意事项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322D4A-252A-4B19-A5EF-91B67CED4814}"/>
              </a:ext>
            </a:extLst>
          </p:cNvPr>
          <p:cNvSpPr txBox="1"/>
          <p:nvPr/>
        </p:nvSpPr>
        <p:spPr>
          <a:xfrm>
            <a:off x="584709" y="4751635"/>
            <a:ext cx="3531736" cy="1477328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大家是怎么聊跨链的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跨链是必不可少的催化剂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跨链的核心是降低扩展成本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跨链方案设计需融入三个理念</a:t>
            </a:r>
            <a:endParaRPr lang="en-US" altLang="zh-CN" sz="1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8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WeCross</a:t>
            </a:r>
            <a:r>
              <a:rPr lang="zh-CN" altLang="en-US" sz="1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实践</a:t>
            </a:r>
          </a:p>
        </p:txBody>
      </p:sp>
    </p:spTree>
    <p:extLst>
      <p:ext uri="{BB962C8B-B14F-4D97-AF65-F5344CB8AC3E}">
        <p14:creationId xmlns:p14="http://schemas.microsoft.com/office/powerpoint/2010/main" val="59367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bank2020">
  <a:themeElements>
    <a:clrScheme name="webank主色蓝红">
      <a:dk1>
        <a:srgbClr val="1E53A4"/>
      </a:dk1>
      <a:lt1>
        <a:srgbClr val="FFFFFF"/>
      </a:lt1>
      <a:dk2>
        <a:srgbClr val="000000"/>
      </a:dk2>
      <a:lt2>
        <a:srgbClr val="E7E6E6"/>
      </a:lt2>
      <a:accent1>
        <a:srgbClr val="D80C18"/>
      </a:accent1>
      <a:accent2>
        <a:srgbClr val="FF5582"/>
      </a:accent2>
      <a:accent3>
        <a:srgbClr val="64CDFF"/>
      </a:accent3>
      <a:accent4>
        <a:srgbClr val="002882"/>
      </a:accent4>
      <a:accent5>
        <a:srgbClr val="821437"/>
      </a:accent5>
      <a:accent6>
        <a:srgbClr val="00B050"/>
      </a:accent6>
      <a:hlink>
        <a:srgbClr val="1E53A3"/>
      </a:hlink>
      <a:folHlink>
        <a:srgbClr val="821437"/>
      </a:folHlink>
    </a:clrScheme>
    <a:fontScheme name="WeBank Simple">
      <a:majorFont>
        <a:latin typeface="Facto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800" dirty="0" smtClean="0">
            <a:solidFill>
              <a:srgbClr val="000000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微众银行.pptx" id="{EDCF095C-C4F8-428E-994B-E9E75423533A}" vid="{32A5451B-C619-4D61-A6C5-78F605441132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WeBank_PPT_16比9_PUB</Template>
  <TotalTime>931</TotalTime>
  <Words>2563</Words>
  <Application>Microsoft Office PowerPoint</Application>
  <PresentationFormat>宽屏</PresentationFormat>
  <Paragraphs>423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(使用中文字体)</vt:lpstr>
      <vt:lpstr>-apple-system</vt:lpstr>
      <vt:lpstr>MS PGothic</vt:lpstr>
      <vt:lpstr>方正正粗黑简体</vt:lpstr>
      <vt:lpstr>思源黑体 CN Bold</vt:lpstr>
      <vt:lpstr>思源黑体 CN Normal</vt:lpstr>
      <vt:lpstr>思源黑体 CN Regular</vt:lpstr>
      <vt:lpstr>宋体</vt:lpstr>
      <vt:lpstr>微软雅黑</vt:lpstr>
      <vt:lpstr>Arial</vt:lpstr>
      <vt:lpstr>Facto Bold</vt:lpstr>
      <vt:lpstr>Wingdings</vt:lpstr>
      <vt:lpstr>webank2020</vt:lpstr>
      <vt:lpstr>技术科普文章 高效写作技巧</vt:lpstr>
      <vt:lpstr>八分青年，八分稿 – 控制投入，优化产出</vt:lpstr>
      <vt:lpstr>走近读者，心向口碑 – 写作流程核心控制点</vt:lpstr>
      <vt:lpstr>传播目标</vt:lpstr>
      <vt:lpstr>我不要你觉得，我要我觉得！– 确定目标群体</vt:lpstr>
      <vt:lpstr>打击错误？还是对象错误？– 确定传播预期</vt:lpstr>
      <vt:lpstr>内容结构</vt:lpstr>
      <vt:lpstr>好的开始是成功的一半 – 给读者一个读下去的理由</vt:lpstr>
      <vt:lpstr>内容分节 – 建立层次感和关联性</vt:lpstr>
      <vt:lpstr>先规划再动手 – 控制篇幅，减少无用功</vt:lpstr>
      <vt:lpstr>预留免扰时间 – 减少思绪中断，提高单位时间写作效率</vt:lpstr>
      <vt:lpstr>调整写作心境 – 像由心生，见文识人</vt:lpstr>
      <vt:lpstr>遣词行文</vt:lpstr>
      <vt:lpstr>结构清晰，切换有渡</vt:lpstr>
      <vt:lpstr>情理之中，意料之外</vt:lpstr>
      <vt:lpstr>文字为主，图片为辅</vt:lpstr>
      <vt:lpstr>多说“人”话，少写“废”话</vt:lpstr>
      <vt:lpstr>品质细节</vt:lpstr>
      <vt:lpstr>术语一致</vt:lpstr>
      <vt:lpstr>样式规整</vt:lpstr>
      <vt:lpstr>表达变通</vt:lpstr>
      <vt:lpstr>文法惯例</vt:lpstr>
      <vt:lpstr>高效设计协同</vt:lpstr>
      <vt:lpstr>pic：看看我都经历了什么？</vt:lpstr>
      <vt:lpstr>pic：美化一下，咋整？</vt:lpstr>
      <vt:lpstr>条线设计的“明码标价”</vt:lpstr>
      <vt:lpstr>设计返工相关的热点问题</vt:lpstr>
      <vt:lpstr>修稿实操体验</vt:lpstr>
      <vt:lpstr>1. 归纳大纲</vt:lpstr>
      <vt:lpstr>2. 发掘亮点</vt:lpstr>
      <vt:lpstr>3. 重组结构</vt:lpstr>
      <vt:lpstr>4. 润色内容</vt:lpstr>
      <vt:lpstr>5. 梳理逻辑</vt:lpstr>
      <vt:lpstr>6. 修正细节</vt:lpstr>
      <vt:lpstr>7. 排查雷区</vt:lpstr>
      <vt:lpstr>结语</vt:lpstr>
      <vt:lpstr>写出激情，写出精彩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技术科普文章 高效写作技巧</dc:title>
  <dc:creator>qyan(严强)</dc:creator>
  <cp:lastModifiedBy>qyan(严强)</cp:lastModifiedBy>
  <cp:revision>397</cp:revision>
  <cp:lastPrinted>2020-02-19T09:24:53Z</cp:lastPrinted>
  <dcterms:created xsi:type="dcterms:W3CDTF">2020-07-12T04:11:46Z</dcterms:created>
  <dcterms:modified xsi:type="dcterms:W3CDTF">2020-08-14T09:11:44Z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2052-1.9.2.3124</vt:lpwstr>
  </property>
</Properties>
</file>